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159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4" name="Shape 2"/>
          <p:cNvSpPr/>
          <p:nvPr/>
        </p:nvSpPr>
        <p:spPr>
          <a:xfrm>
            <a:off x="502920" y="73152"/>
            <a:ext cx="64008" cy="4997196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5" name="Text 3"/>
          <p:cNvSpPr/>
          <p:nvPr/>
        </p:nvSpPr>
        <p:spPr>
          <a:xfrm>
            <a:off x="731520" y="256032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1RA. JORNADA INTERNACIONAL DE ALFABETIZACIÓN CONSTITUCIONAL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31520" y="68580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dimensión democrática</a:t>
            </a:r>
            <a:endParaRPr lang="en-US" sz="4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constitución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31520" y="2395728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ejercicio de la soberanía popular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2999232"/>
            <a:ext cx="2743200" cy="36576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9" name="Text 7"/>
          <p:cNvSpPr/>
          <p:nvPr/>
        </p:nvSpPr>
        <p:spPr>
          <a:xfrm>
            <a:off x="731520" y="31546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Patricia De Guzmán Valdivieso, MA Pol.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35661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Panamá  ·  26 de mayo de 2026  ·  CCIAP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44348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el auspicio de CAF – Banco de Desarrollo de América Latina y el Caribe  ·  SEPRESAC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7132320" y="822960"/>
            <a:ext cx="1600200" cy="160020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3" name="Text 11"/>
          <p:cNvSpPr/>
          <p:nvPr/>
        </p:nvSpPr>
        <p:spPr>
          <a:xfrm>
            <a:off x="7132320" y="822960"/>
            <a:ext cx="16002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CAP.</a:t>
            </a:r>
            <a:endParaRPr lang="en-US" sz="1100" dirty="0"/>
          </a:p>
          <a:p>
            <a:pPr marL="0" indent="0" algn="ctr">
              <a:buNone/>
            </a:pPr>
            <a:r>
              <a:rPr lang="en-US" sz="5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2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HOJA DE RUTA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502920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Cuatro </a:t>
            </a:r>
            <a:r>
              <a:rPr lang="en-US" sz="2800" b="1" dirty="0" err="1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movimientos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1325880"/>
            <a:ext cx="4069080" cy="123444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5" name="Text 3"/>
          <p:cNvSpPr/>
          <p:nvPr/>
        </p:nvSpPr>
        <p:spPr>
          <a:xfrm>
            <a:off x="594360" y="1435608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1325880" y="1463040"/>
            <a:ext cx="3017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realmente la democracia?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25880" y="202996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Dahl y las condiciones reales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800600" y="1325880"/>
            <a:ext cx="4069080" cy="123444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9" name="Text 7"/>
          <p:cNvSpPr/>
          <p:nvPr/>
        </p:nvSpPr>
        <p:spPr>
          <a:xfrm>
            <a:off x="4983480" y="1435608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715000" y="1463040"/>
            <a:ext cx="3017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pueblo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escribe sus propias reglas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715000" y="202996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Soberanía popular y poder constituyente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1480" y="2743200"/>
            <a:ext cx="4069080" cy="123444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3" name="Text 11"/>
          <p:cNvSpPr/>
          <p:nvPr/>
        </p:nvSpPr>
        <p:spPr>
          <a:xfrm>
            <a:off x="594360" y="2852928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1325880" y="2880360"/>
            <a:ext cx="3017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Tres formas de ejercer el poder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325880" y="344728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Representativa · Participativa · Deliberativa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800600" y="2743200"/>
            <a:ext cx="4069080" cy="123444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7" name="Text 15"/>
          <p:cNvSpPr/>
          <p:nvPr/>
        </p:nvSpPr>
        <p:spPr>
          <a:xfrm>
            <a:off x="4983480" y="2852928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715000" y="2880360"/>
            <a:ext cx="3017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amenazas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reales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715000" y="344728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Desafíos y por qué esto importa hoy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2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0116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MOVIMIENTO 01 · PUNTO DE PARTIDA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457200"/>
            <a:ext cx="5303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realmente</a:t>
            </a:r>
            <a:endParaRPr lang="en-US" sz="3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democracia?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989320" y="228600"/>
            <a:ext cx="2788920" cy="146304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5" name="Text 3"/>
          <p:cNvSpPr/>
          <p:nvPr/>
        </p:nvSpPr>
        <p:spPr>
          <a:xfrm>
            <a:off x="6080760" y="292608"/>
            <a:ext cx="26060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democracia procedimental</a:t>
            </a:r>
            <a:endParaRPr lang="en-US" sz="28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condiciones sustantivas</a:t>
            </a:r>
            <a:endParaRPr lang="en-US" sz="28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solo una cáscara.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080760" y="1508760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Robert Dahl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1828800"/>
            <a:ext cx="1536192" cy="141732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8" name="Shape 6"/>
          <p:cNvSpPr/>
          <p:nvPr/>
        </p:nvSpPr>
        <p:spPr>
          <a:xfrm>
            <a:off x="411480" y="1828800"/>
            <a:ext cx="1536192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9" name="Text 7"/>
          <p:cNvSpPr/>
          <p:nvPr/>
        </p:nvSpPr>
        <p:spPr>
          <a:xfrm>
            <a:off x="484632" y="2011680"/>
            <a:ext cx="13898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Participación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efectiva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084832" y="1828800"/>
            <a:ext cx="1536192" cy="141732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1" name="Shape 9"/>
          <p:cNvSpPr/>
          <p:nvPr/>
        </p:nvSpPr>
        <p:spPr>
          <a:xfrm>
            <a:off x="2084832" y="1828800"/>
            <a:ext cx="1536192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2" name="Text 10"/>
          <p:cNvSpPr/>
          <p:nvPr/>
        </p:nvSpPr>
        <p:spPr>
          <a:xfrm>
            <a:off x="2157984" y="2011680"/>
            <a:ext cx="13898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Igualdad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voto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758184" y="1828800"/>
            <a:ext cx="1536192" cy="141732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4" name="Shape 12"/>
          <p:cNvSpPr/>
          <p:nvPr/>
        </p:nvSpPr>
        <p:spPr>
          <a:xfrm>
            <a:off x="3758184" y="1828800"/>
            <a:ext cx="1536192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5" name="Text 13"/>
          <p:cNvSpPr/>
          <p:nvPr/>
        </p:nvSpPr>
        <p:spPr>
          <a:xfrm>
            <a:off x="3831336" y="2011680"/>
            <a:ext cx="13898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Comprensión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informada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31536" y="1828800"/>
            <a:ext cx="1536192" cy="141732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7" name="Shape 15"/>
          <p:cNvSpPr/>
          <p:nvPr/>
        </p:nvSpPr>
        <p:spPr>
          <a:xfrm>
            <a:off x="5431536" y="1828800"/>
            <a:ext cx="1536192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8" name="Text 16"/>
          <p:cNvSpPr/>
          <p:nvPr/>
        </p:nvSpPr>
        <p:spPr>
          <a:xfrm>
            <a:off x="5504688" y="2011680"/>
            <a:ext cx="13898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agenda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104888" y="1828800"/>
            <a:ext cx="1536192" cy="141732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20" name="Shape 18"/>
          <p:cNvSpPr/>
          <p:nvPr/>
        </p:nvSpPr>
        <p:spPr>
          <a:xfrm>
            <a:off x="7104888" y="1828800"/>
            <a:ext cx="1536192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21" name="Text 19"/>
          <p:cNvSpPr/>
          <p:nvPr/>
        </p:nvSpPr>
        <p:spPr>
          <a:xfrm>
            <a:off x="7178040" y="2011680"/>
            <a:ext cx="13898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Inclusión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plena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11480" y="3429000"/>
            <a:ext cx="8321040" cy="141732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23" name="Text 21"/>
          <p:cNvSpPr/>
          <p:nvPr/>
        </p:nvSpPr>
        <p:spPr>
          <a:xfrm>
            <a:off x="502920" y="3493008"/>
            <a:ext cx="8138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4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eso es la democracia — ¿quién es su titular?</a:t>
            </a:r>
            <a:endParaRPr lang="en-US" sz="14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4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Siempre el pueblo. Eso es la soberanía popular.</a:t>
            </a:r>
            <a:endParaRPr lang="en-US" sz="14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4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la Constitución es el instrumento que lo hace exigible.</a:t>
            </a:r>
            <a:endParaRPr lang="en-US" sz="14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0116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MOVIMIENTO 02 · SOBERANÍA POPULAR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45720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pueblo </a:t>
            </a:r>
            <a:r>
              <a:rPr lang="en-US" sz="3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</a:t>
            </a: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escribe</a:t>
            </a:r>
            <a:endParaRPr lang="en-US" sz="32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 propias reglas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11480" y="1828800"/>
            <a:ext cx="3931920" cy="3017520"/>
          </a:xfrm>
          <a:prstGeom prst="rect">
            <a:avLst/>
          </a:prstGeom>
          <a:solidFill>
            <a:srgbClr val="1A356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5" name="Shape 3"/>
          <p:cNvSpPr/>
          <p:nvPr/>
        </p:nvSpPr>
        <p:spPr>
          <a:xfrm>
            <a:off x="411480" y="1828800"/>
            <a:ext cx="64008" cy="301752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6" name="Text 4"/>
          <p:cNvSpPr/>
          <p:nvPr/>
        </p:nvSpPr>
        <p:spPr>
          <a:xfrm>
            <a:off x="594360" y="1965960"/>
            <a:ext cx="3611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poder original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2450592"/>
            <a:ext cx="3611880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pueblo tiene un poder original: darse una Constitución. Ese poder no desaparece — sigue latente como fuente de legitimidad de todo lo demás.
Las instituciones del Estado existen porque el pueblo las creó y les dio límites. No al revés.
Cuando esos límites se violan, el pueblo puede recuperar su voz.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828800"/>
            <a:ext cx="3977640" cy="3017520"/>
          </a:xfrm>
          <a:prstGeom prst="rect">
            <a:avLst/>
          </a:prstGeom>
          <a:solidFill>
            <a:srgbClr val="1A356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9" name="Shape 7"/>
          <p:cNvSpPr/>
          <p:nvPr/>
        </p:nvSpPr>
        <p:spPr>
          <a:xfrm>
            <a:off x="4754880" y="1828800"/>
            <a:ext cx="3977640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0" name="Text 8"/>
          <p:cNvSpPr/>
          <p:nvPr/>
        </p:nvSpPr>
        <p:spPr>
          <a:xfrm>
            <a:off x="4892040" y="201168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caso Chile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892040" y="2487168"/>
            <a:ext cx="3703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pueblo votó para iniciar el proceso constituyente. El mismo pueblo rechazó el resultado final.</a:t>
            </a: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¿Fue eso un fracaso democrático?</a:t>
            </a: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No. Fue la soberanía popular funcionando a la perfección. El pueblo habilitó y el pueblo frenó. Nadie pudo decirle qué decidir.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470916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"La Constitución debe proteger que el pueblo siempre tenga la última palabra — en cualquier dirección."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2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0116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MOVIMIENTO 03 · FORMAS DE EJERCICIO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4572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Votar es lo mínimo.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02412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soberanía popular tiene tres dimensiones complementarias: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11480" y="1572768"/>
            <a:ext cx="2724912" cy="329184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6" name="Shape 4"/>
          <p:cNvSpPr/>
          <p:nvPr/>
        </p:nvSpPr>
        <p:spPr>
          <a:xfrm>
            <a:off x="411480" y="1572768"/>
            <a:ext cx="2724912" cy="64008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7" name="Text 5"/>
          <p:cNvSpPr/>
          <p:nvPr/>
        </p:nvSpPr>
        <p:spPr>
          <a:xfrm>
            <a:off x="548640" y="1737360"/>
            <a:ext cx="24505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REPRESENTATIVA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194560"/>
            <a:ext cx="2450592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Eliges a alguien para que hable por ti. Pero no es un cheque en blanco — existe rendición de cuentas, control parlamentario y alternancia.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48640" y="3730752"/>
            <a:ext cx="2450592" cy="36576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0" name="Text 8"/>
          <p:cNvSpPr/>
          <p:nvPr/>
        </p:nvSpPr>
        <p:spPr>
          <a:xfrm>
            <a:off x="548640" y="3794760"/>
            <a:ext cx="24505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Democracia delegativa (O'Donnell): ganar elecciones no otorga carta blanca.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73552" y="1572768"/>
            <a:ext cx="2724912" cy="329184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2" name="Shape 10"/>
          <p:cNvSpPr/>
          <p:nvPr/>
        </p:nvSpPr>
        <p:spPr>
          <a:xfrm>
            <a:off x="3273552" y="1572768"/>
            <a:ext cx="2724912" cy="64008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3" name="Text 11"/>
          <p:cNvSpPr/>
          <p:nvPr/>
        </p:nvSpPr>
        <p:spPr>
          <a:xfrm>
            <a:off x="3410712" y="1737360"/>
            <a:ext cx="24505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PARTICIPATIVA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410712" y="2194560"/>
            <a:ext cx="2450592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pueblo no desaparece entre elecciones: consultas, referendos, presupuesto participativo, revocatoria de mandato, derecho a la resistencia.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410712" y="3730752"/>
            <a:ext cx="2450592" cy="36576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6" name="Text 14"/>
          <p:cNvSpPr/>
          <p:nvPr/>
        </p:nvSpPr>
        <p:spPr>
          <a:xfrm>
            <a:off x="3410712" y="3794760"/>
            <a:ext cx="24505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Porto Alegre · La silla vacía · Ecuador 2008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135624" y="1572768"/>
            <a:ext cx="2724912" cy="3291840"/>
          </a:xfrm>
          <a:prstGeom prst="rect">
            <a:avLst/>
          </a:prstGeom>
          <a:solidFill>
            <a:srgbClr val="0D1F3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8" name="Shape 16"/>
          <p:cNvSpPr/>
          <p:nvPr/>
        </p:nvSpPr>
        <p:spPr>
          <a:xfrm>
            <a:off x="6135624" y="1572768"/>
            <a:ext cx="2724912" cy="64008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9" name="Text 17"/>
          <p:cNvSpPr/>
          <p:nvPr/>
        </p:nvSpPr>
        <p:spPr>
          <a:xfrm>
            <a:off x="6272784" y="1737360"/>
            <a:ext cx="24505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DELIBERATIVA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272784" y="2194560"/>
            <a:ext cx="2450592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decidir, conversamos. La legitimidad democrática depende de la calidad del debate — libre, informado y plural.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272784" y="3730752"/>
            <a:ext cx="2450592" cy="36576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22" name="Text 20"/>
          <p:cNvSpPr/>
          <p:nvPr/>
        </p:nvSpPr>
        <p:spPr>
          <a:xfrm>
            <a:off x="6272784" y="3794760"/>
            <a:ext cx="24505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Habermas: sin esfera pública real, las urnas no garantizan soberanía.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0116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MOVIMIENTO 04 · DESAFÍOS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457200"/>
            <a:ext cx="8229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democracia no muere de un golpe.</a:t>
            </a:r>
            <a:endParaRPr lang="en-US" sz="28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Muere de descuido.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1783080"/>
            <a:ext cx="4069080" cy="1261872"/>
          </a:xfrm>
          <a:prstGeom prst="rect">
            <a:avLst/>
          </a:prstGeom>
          <a:solidFill>
            <a:srgbClr val="1A356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5" name="Shape 3"/>
          <p:cNvSpPr/>
          <p:nvPr/>
        </p:nvSpPr>
        <p:spPr>
          <a:xfrm>
            <a:off x="411480" y="1783080"/>
            <a:ext cx="64008" cy="126187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6" name="Text 4"/>
          <p:cNvSpPr/>
          <p:nvPr/>
        </p:nvSpPr>
        <p:spPr>
          <a:xfrm>
            <a:off x="594360" y="187452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Hiperpresidencialismo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2258568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Ejecutivo concentra poder más allá de la Constitución. Un congreso que no controla no es democracia — es decorado.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00600" y="1783080"/>
            <a:ext cx="4069080" cy="1261872"/>
          </a:xfrm>
          <a:prstGeom prst="rect">
            <a:avLst/>
          </a:prstGeom>
          <a:solidFill>
            <a:srgbClr val="1A356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9" name="Shape 7"/>
          <p:cNvSpPr/>
          <p:nvPr/>
        </p:nvSpPr>
        <p:spPr>
          <a:xfrm>
            <a:off x="4800600" y="1783080"/>
            <a:ext cx="64008" cy="126187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0" name="Text 8"/>
          <p:cNvSpPr/>
          <p:nvPr/>
        </p:nvSpPr>
        <p:spPr>
          <a:xfrm>
            <a:off x="4983480" y="187452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Desinformación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983480" y="2258568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comprensión informada (Dahl), el pueblo puede votar pero su soberanía es una ilusión. Los algoritmos de indignación son una amenaza democrática.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3200400"/>
            <a:ext cx="4069080" cy="1261872"/>
          </a:xfrm>
          <a:prstGeom prst="rect">
            <a:avLst/>
          </a:prstGeom>
          <a:solidFill>
            <a:srgbClr val="1A356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3" name="Shape 11"/>
          <p:cNvSpPr/>
          <p:nvPr/>
        </p:nvSpPr>
        <p:spPr>
          <a:xfrm>
            <a:off x="411480" y="3200400"/>
            <a:ext cx="64008" cy="126187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4" name="Text 12"/>
          <p:cNvSpPr/>
          <p:nvPr/>
        </p:nvSpPr>
        <p:spPr>
          <a:xfrm>
            <a:off x="594360" y="329184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Clientelismo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94360" y="3675888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Convierte derechos en favores. El voto deja de ser libre para convertirse en una transacción de supervivencia.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00600" y="3200400"/>
            <a:ext cx="4069080" cy="1261872"/>
          </a:xfrm>
          <a:prstGeom prst="rect">
            <a:avLst/>
          </a:prstGeom>
          <a:solidFill>
            <a:srgbClr val="1A356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7" name="Shape 15"/>
          <p:cNvSpPr/>
          <p:nvPr/>
        </p:nvSpPr>
        <p:spPr>
          <a:xfrm>
            <a:off x="4800600" y="3200400"/>
            <a:ext cx="64008" cy="126187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18" name="Text 16"/>
          <p:cNvSpPr/>
          <p:nvPr/>
        </p:nvSpPr>
        <p:spPr>
          <a:xfrm>
            <a:off x="4983480" y="329184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Populismo sin límites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83480" y="3675888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Puede incorporar excluidos — eso es legítimo. El problema: cuando el líder reclama ser la voz única del pueblo y deslegitima toda disidencia.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1371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0" b="1" dirty="0">
                <a:solidFill>
                  <a:srgbClr val="C9A84C">
                    <a:alpha val="3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18000" dirty="0"/>
          </a:p>
        </p:txBody>
      </p:sp>
      <p:sp>
        <p:nvSpPr>
          <p:cNvPr id="5" name="Text 3"/>
          <p:cNvSpPr/>
          <p:nvPr/>
        </p:nvSpPr>
        <p:spPr>
          <a:xfrm>
            <a:off x="731520" y="640080"/>
            <a:ext cx="7772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lo que se conoce puede valorarse.</a:t>
            </a:r>
            <a:endParaRPr lang="en-US" sz="30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lo que se valora puede defenderse.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731520" y="2377440"/>
            <a:ext cx="3657600" cy="4572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s-EC"/>
          </a:p>
        </p:txBody>
      </p:sp>
      <p:sp>
        <p:nvSpPr>
          <p:cNvPr id="7" name="Text 5"/>
          <p:cNvSpPr/>
          <p:nvPr/>
        </p:nvSpPr>
        <p:spPr>
          <a:xfrm>
            <a:off x="731520" y="2578608"/>
            <a:ext cx="77724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55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alfabetización constitucional no es un ejercicio académico.</a:t>
            </a:r>
            <a:endParaRPr lang="en-US" sz="1550" dirty="0"/>
          </a:p>
          <a:p>
            <a:pPr marL="0" indent="0">
              <a:lnSpc>
                <a:spcPct val="145000"/>
              </a:lnSpc>
              <a:buNone/>
            </a:pPr>
            <a:r>
              <a:rPr lang="en-US" sz="155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enseñarle a la gente que tiene poder.</a:t>
            </a:r>
            <a:endParaRPr lang="en-US" sz="1550" dirty="0"/>
          </a:p>
          <a:p>
            <a:pPr marL="0" indent="0">
              <a:lnSpc>
                <a:spcPct val="145000"/>
              </a:lnSpc>
              <a:buNone/>
            </a:pPr>
            <a:r>
              <a:rPr lang="en-US" sz="1550" dirty="0">
                <a:solidFill>
                  <a:srgbClr val="F4F4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un pueblo que sabe que tiene poder es mucho más difícil de dominar.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731520" y="4663440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Patricia De Guzmán Valdivieso, MA Pol.  ·  PDG Consulting  ·  IG: pattydg4784 X:pattydgv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652</Words>
  <Application>Microsoft Office PowerPoint</Application>
  <PresentationFormat>Presentación en pantalla (16:9)</PresentationFormat>
  <Paragraphs>92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dimensión democrática de la constitución</dc:title>
  <dc:subject>PptxGenJS Presentation</dc:subject>
  <dc:creator>Patricia De Guzmán Valdivieso</dc:creator>
  <cp:lastModifiedBy>Patricia De Guzmán</cp:lastModifiedBy>
  <cp:revision>2</cp:revision>
  <dcterms:created xsi:type="dcterms:W3CDTF">2026-05-22T23:13:30Z</dcterms:created>
  <dcterms:modified xsi:type="dcterms:W3CDTF">2026-05-25T18:15:47Z</dcterms:modified>
</cp:coreProperties>
</file>