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347" r:id="rId5"/>
    <p:sldId id="323" r:id="rId6"/>
    <p:sldId id="328" r:id="rId7"/>
    <p:sldId id="329" r:id="rId8"/>
    <p:sldId id="330" r:id="rId9"/>
    <p:sldId id="331" r:id="rId10"/>
    <p:sldId id="332" r:id="rId11"/>
    <p:sldId id="348" r:id="rId12"/>
    <p:sldId id="259" r:id="rId13"/>
    <p:sldId id="260" r:id="rId14"/>
    <p:sldId id="333" r:id="rId15"/>
    <p:sldId id="334" r:id="rId16"/>
    <p:sldId id="326" r:id="rId17"/>
    <p:sldId id="336" r:id="rId18"/>
    <p:sldId id="337" r:id="rId19"/>
    <p:sldId id="261" r:id="rId20"/>
    <p:sldId id="262" r:id="rId21"/>
    <p:sldId id="263" r:id="rId22"/>
    <p:sldId id="339" r:id="rId23"/>
    <p:sldId id="340" r:id="rId24"/>
    <p:sldId id="264" r:id="rId25"/>
    <p:sldId id="341" r:id="rId26"/>
    <p:sldId id="342" r:id="rId27"/>
    <p:sldId id="343" r:id="rId28"/>
    <p:sldId id="344" r:id="rId29"/>
    <p:sldId id="304" r:id="rId30"/>
    <p:sldId id="306" r:id="rId31"/>
    <p:sldId id="345" r:id="rId32"/>
    <p:sldId id="346" r:id="rId33"/>
    <p:sldId id="307" r:id="rId34"/>
    <p:sldId id="308" r:id="rId35"/>
    <p:sldId id="312" r:id="rId36"/>
    <p:sldId id="315" r:id="rId37"/>
    <p:sldId id="316" r:id="rId38"/>
    <p:sldId id="317" r:id="rId39"/>
    <p:sldId id="320" r:id="rId40"/>
    <p:sldId id="322" r:id="rId41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46" autoAdjust="0"/>
  </p:normalViewPr>
  <p:slideViewPr>
    <p:cSldViewPr snapToGrid="0" snapToObjects="1">
      <p:cViewPr>
        <p:scale>
          <a:sx n="68" d="100"/>
          <a:sy n="68" d="100"/>
        </p:scale>
        <p:origin x="-3088" y="-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209A8-24FD-9642-95C2-197DE06A878C}" type="datetime1">
              <a:rPr lang="en-US" smtClean="0"/>
              <a:t>02/06/19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3AB98-DD6D-944D-A3C9-213424C663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4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78F7D-A63C-E94A-B937-3EC42DBB54FE}" type="datetime1">
              <a:rPr lang="en-US" smtClean="0"/>
              <a:t>02/06/19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0FBDE-CEA7-A740-8452-8BCA3F54058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768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0FBDE-CEA7-A740-8452-8BCA3F5405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4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3931-7904-3648-BEDA-6039856D8B33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0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27D3-4AB9-BF45-9B3B-4E898DA45489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1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22C0-EBC4-AC45-BFBF-08DEE1DD2988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39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9881-40F1-CC4D-8F67-178A136052BB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73946-2EA5-0E46-A1C8-77766B3B65A8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3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8F21C-35E7-9744-9F1A-85465A72B9E0}" type="datetime1">
              <a:rPr lang="en-US" smtClean="0"/>
              <a:t>02/06/19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9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1657-A292-E449-85CF-F6ACEA2B3A44}" type="datetime1">
              <a:rPr lang="en-US" smtClean="0"/>
              <a:t>02/06/19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9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39A6-C53C-4547-8E57-7F28F56EEDD8}" type="datetime1">
              <a:rPr lang="en-US" smtClean="0"/>
              <a:t>02/06/19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D10C6-DE54-AD42-94C6-C03FC929F09D}" type="datetime1">
              <a:rPr lang="en-US" smtClean="0"/>
              <a:t>02/06/19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5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3AEA-A753-F646-BA3C-7F99D4BF979B}" type="datetime1">
              <a:rPr lang="en-US" smtClean="0"/>
              <a:t>02/06/19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9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FEC-48A1-A34F-8F1F-C918A29EF8EC}" type="datetime1">
              <a:rPr lang="en-US" smtClean="0"/>
              <a:t>02/06/19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0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6EB32-9860-9A4A-A752-8FEEC0FF92CE}" type="datetime1">
              <a:rPr lang="en-US" smtClean="0"/>
              <a:t>02/06/19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43712-DB33-1B44-B68C-ACAF14C24D3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8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0409" y="1776137"/>
            <a:ext cx="6354141" cy="357292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_tradnl" sz="3200" b="1" dirty="0" smtClean="0"/>
              <a:t>MOVIMIENTO CONSTITUYENTE VA</a:t>
            </a:r>
            <a:br>
              <a:rPr lang="es-ES_tradnl" sz="3200" b="1" dirty="0" smtClean="0"/>
            </a:br>
            <a:r>
              <a:rPr lang="es-ES_tradnl" sz="3200" b="1" dirty="0" smtClean="0"/>
              <a:t>PRESENTACION DEL DOCUMENTO CONCEPTUAL</a:t>
            </a:r>
            <a:br>
              <a:rPr lang="es-ES_tradnl" sz="3200" b="1" dirty="0" smtClean="0"/>
            </a:br>
            <a:r>
              <a:rPr lang="en-US" sz="3200" b="1" dirty="0" smtClean="0"/>
              <a:t>NUEVA CONSTITUCION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2558" y="6051253"/>
            <a:ext cx="3113181" cy="14456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2400" b="1" dirty="0" smtClean="0"/>
              <a:t>Febrero, 2019</a:t>
            </a:r>
          </a:p>
          <a:p>
            <a:r>
              <a:rPr lang="es-ES_tradnl" sz="2400" b="1" dirty="0" smtClean="0"/>
              <a:t>Salón Jade</a:t>
            </a:r>
          </a:p>
          <a:p>
            <a:r>
              <a:rPr lang="es-ES_tradnl" sz="2400" b="1" dirty="0" smtClean="0"/>
              <a:t>Hotel El Panamá</a:t>
            </a:r>
            <a:endParaRPr lang="es-ES_tradnl" sz="2400" b="1" dirty="0"/>
          </a:p>
        </p:txBody>
      </p:sp>
    </p:spTree>
    <p:extLst>
      <p:ext uri="{BB962C8B-B14F-4D97-AF65-F5344CB8AC3E}">
        <p14:creationId xmlns:p14="http://schemas.microsoft.com/office/powerpoint/2010/main" val="1697674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80" y="124906"/>
            <a:ext cx="5255012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Consultas Claves sobre las Modificaciones</a:t>
            </a:r>
            <a:br>
              <a:rPr lang="es-ES_tradnl" sz="3600" dirty="0" smtClean="0"/>
            </a:br>
            <a:r>
              <a:rPr lang="es-ES_tradnl" sz="3600" dirty="0" smtClean="0"/>
              <a:t> </a:t>
            </a:r>
            <a:br>
              <a:rPr lang="es-ES_tradnl" sz="3600" dirty="0" smtClean="0"/>
            </a:br>
            <a:endParaRPr lang="es-ES_tradnl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08078" y="1394759"/>
            <a:ext cx="5255013" cy="6773459"/>
          </a:xfrm>
        </p:spPr>
        <p:txBody>
          <a:bodyPr>
            <a:normAutofit lnSpcReduction="10000"/>
          </a:bodyPr>
          <a:lstStyle/>
          <a:p>
            <a:r>
              <a:rPr lang="es-ES_tradnl" b="1" dirty="0" smtClean="0"/>
              <a:t>¿Respecto a la Administración de Justicia? </a:t>
            </a:r>
            <a:r>
              <a:rPr lang="es-ES_tradnl" dirty="0" smtClean="0"/>
              <a:t>Es impostergable el fortalecimiento de la independencia, transparencia e imparcialidad en la administración de justicia. </a:t>
            </a:r>
          </a:p>
          <a:p>
            <a:endParaRPr lang="es-ES_tradnl" dirty="0" smtClean="0"/>
          </a:p>
          <a:p>
            <a:r>
              <a:rPr lang="es-ES_tradnl" b="1" dirty="0" smtClean="0"/>
              <a:t>¿Respecto a la Descentralización? </a:t>
            </a:r>
            <a:r>
              <a:rPr lang="es-ES_tradnl" dirty="0" smtClean="0"/>
              <a:t>Retornar al régimen municipal de 1946, a la vez de fortalecer las instituciones de control. 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117050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990" y="447572"/>
            <a:ext cx="4997102" cy="64533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b="1" dirty="0" smtClean="0"/>
              <a:t>INNOVACIONES PROPUESTAS</a:t>
            </a:r>
            <a:endParaRPr lang="es-ES_tradnl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08078" y="1394759"/>
            <a:ext cx="5255013" cy="7080375"/>
          </a:xfrm>
        </p:spPr>
        <p:txBody>
          <a:bodyPr>
            <a:normAutofit lnSpcReduction="10000"/>
          </a:bodyPr>
          <a:lstStyle/>
          <a:p>
            <a:r>
              <a:rPr lang="es-ES_tradnl" b="1" dirty="0" smtClean="0"/>
              <a:t>El Estado Panameño</a:t>
            </a:r>
            <a:r>
              <a:rPr lang="es-ES_tradnl" dirty="0" smtClean="0"/>
              <a:t>. </a:t>
            </a:r>
            <a:r>
              <a:rPr lang="es-ES_tradnl" b="1" dirty="0" smtClean="0"/>
              <a:t>Pluriétnico</a:t>
            </a:r>
            <a:r>
              <a:rPr lang="es-ES_tradnl" dirty="0" smtClean="0"/>
              <a:t>. Hay 7 pueblos indígenas y varios grupos descendientes de inmigrantes. </a:t>
            </a:r>
          </a:p>
          <a:p>
            <a:r>
              <a:rPr lang="es-ES_tradnl" b="1" dirty="0" smtClean="0"/>
              <a:t>Pluricultural.</a:t>
            </a:r>
            <a:r>
              <a:rPr lang="es-ES_tradnl" dirty="0" smtClean="0"/>
              <a:t> Multiplicidad de tradiciones culturales que deben ser preservadas.</a:t>
            </a:r>
          </a:p>
          <a:p>
            <a:r>
              <a:rPr lang="es-ES_tradnl" b="1" dirty="0" smtClean="0"/>
              <a:t>Plurilingüe</a:t>
            </a:r>
            <a:r>
              <a:rPr lang="es-ES_tradnl" dirty="0" smtClean="0"/>
              <a:t>. Oficializar el reconocimiento de las lenguas ancestrales de los pueblos indígenas, garantizando educación bilingüe en territorios comarcales.</a:t>
            </a:r>
          </a:p>
          <a:p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708511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778" y="92005"/>
            <a:ext cx="5059564" cy="10824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Derechos Políticos e Instituciones Electorales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101" y="1334733"/>
            <a:ext cx="5554782" cy="7470202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s-ES_tradnl" sz="5000" b="1" dirty="0" smtClean="0"/>
          </a:p>
          <a:p>
            <a:pPr algn="just"/>
            <a:r>
              <a:rPr lang="es-ES_tradnl" sz="11200" b="1" dirty="0" smtClean="0"/>
              <a:t>Derechos Humanos: </a:t>
            </a:r>
            <a:r>
              <a:rPr lang="es-ES_tradnl" sz="11200" dirty="0" smtClean="0"/>
              <a:t>Actualizar Título III de Constitución vigente</a:t>
            </a:r>
            <a:r>
              <a:rPr lang="es-ES_tradnl" sz="11200" dirty="0"/>
              <a:t> </a:t>
            </a:r>
            <a:r>
              <a:rPr lang="es-ES_tradnl" sz="11200" dirty="0" smtClean="0"/>
              <a:t>para ponerlo a tono con Derecho Internacional. </a:t>
            </a:r>
            <a:endParaRPr lang="en-US" sz="11200" dirty="0"/>
          </a:p>
          <a:p>
            <a:pPr algn="just"/>
            <a:r>
              <a:rPr lang="es-ES_tradnl" sz="11200" b="1" dirty="0" smtClean="0"/>
              <a:t>Derechos Civiles: </a:t>
            </a:r>
            <a:r>
              <a:rPr lang="es-ES_tradnl" sz="11200" dirty="0" smtClean="0"/>
              <a:t>Ampliar segundo párrafo del articulo 17 de Constitución vigente, reconociendo convenios internacionales vigentes.  </a:t>
            </a:r>
          </a:p>
          <a:p>
            <a:pPr algn="just"/>
            <a:r>
              <a:rPr lang="es-ES_tradnl" sz="11200" b="1" dirty="0" smtClean="0"/>
              <a:t>Derechos Económicos y Sociales</a:t>
            </a:r>
            <a:r>
              <a:rPr lang="es-ES_tradnl" sz="11200" dirty="0" smtClean="0"/>
              <a:t>: subir edad mínima para trabajar a 15 años, incluir 6% del presupuesto para educación, incluir principios de sostenibilidad y no </a:t>
            </a:r>
            <a:r>
              <a:rPr lang="es-ES_tradnl" sz="11200" dirty="0" smtClean="0"/>
              <a:t>re</a:t>
            </a:r>
            <a:r>
              <a:rPr lang="es-ES_tradnl" sz="11200" dirty="0" smtClean="0"/>
              <a:t>gresión </a:t>
            </a:r>
            <a:r>
              <a:rPr lang="es-ES_tradnl" sz="11200" dirty="0" smtClean="0"/>
              <a:t>en </a:t>
            </a:r>
            <a:r>
              <a:rPr lang="es-ES_tradnl" sz="11200" dirty="0" err="1"/>
              <a:t>e</a:t>
            </a:r>
            <a:r>
              <a:rPr lang="es-ES_tradnl" sz="11200" dirty="0" err="1" smtClean="0"/>
              <a:t>L</a:t>
            </a:r>
            <a:r>
              <a:rPr lang="es-ES_tradnl" sz="11200" dirty="0" smtClean="0"/>
              <a:t> </a:t>
            </a:r>
            <a:r>
              <a:rPr lang="es-ES_tradnl" sz="11200" dirty="0" smtClean="0"/>
              <a:t>régimen ecológico, asegurar la soberanía alimentaria, reconocimiento de los derechos de las comunidades indígenas y su bienestar económico y social.</a:t>
            </a:r>
            <a:endParaRPr lang="en-US" sz="11200" dirty="0"/>
          </a:p>
          <a:p>
            <a:endParaRPr lang="es-ES_tradnl" sz="4000" dirty="0" smtClean="0"/>
          </a:p>
          <a:p>
            <a:endParaRPr lang="en-US" sz="2900" dirty="0"/>
          </a:p>
          <a:p>
            <a:pPr algn="just"/>
            <a:endParaRPr lang="en-US" sz="2000" dirty="0"/>
          </a:p>
          <a:p>
            <a:pPr algn="just"/>
            <a:r>
              <a:rPr lang="es-ES_tradnl" sz="2000" dirty="0" smtClean="0"/>
              <a:t>	</a:t>
            </a:r>
            <a:r>
              <a:rPr lang="en-US" sz="2000" dirty="0" smtClean="0">
                <a:effectLst/>
              </a:rPr>
              <a:t>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17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998" y="365976"/>
            <a:ext cx="5425664" cy="10912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Derechos Políticos e Instituciones Electorales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06" y="1457211"/>
            <a:ext cx="5649355" cy="7218556"/>
          </a:xfrm>
        </p:spPr>
        <p:txBody>
          <a:bodyPr>
            <a:noAutofit/>
          </a:bodyPr>
          <a:lstStyle/>
          <a:p>
            <a:pPr algn="just"/>
            <a:r>
              <a:rPr lang="es-ES_tradnl" sz="3600" dirty="0" smtClean="0"/>
              <a:t>Der. A </a:t>
            </a:r>
            <a:r>
              <a:rPr lang="es-ES_tradnl" sz="3600" dirty="0" err="1" smtClean="0"/>
              <a:t>candidatizarse</a:t>
            </a:r>
            <a:r>
              <a:rPr lang="es-ES_tradnl" sz="3600" dirty="0" smtClean="0"/>
              <a:t> </a:t>
            </a:r>
            <a:r>
              <a:rPr lang="es-ES_tradnl" sz="3600" dirty="0" smtClean="0"/>
              <a:t>en igualdad de condiciones </a:t>
            </a:r>
            <a:r>
              <a:rPr lang="es-ES_tradnl" sz="3600" dirty="0" smtClean="0"/>
              <a:t>a cargos </a:t>
            </a:r>
            <a:r>
              <a:rPr lang="es-ES_tradnl" sz="3600" dirty="0" smtClean="0"/>
              <a:t>públicos y </a:t>
            </a:r>
            <a:r>
              <a:rPr lang="es-ES_tradnl" sz="3600" b="1" dirty="0" smtClean="0"/>
              <a:t>paridad </a:t>
            </a:r>
            <a:r>
              <a:rPr lang="es-ES_tradnl" sz="3600" b="1" dirty="0" smtClean="0"/>
              <a:t>electoral </a:t>
            </a:r>
            <a:endParaRPr lang="es-ES_tradnl" sz="3600" b="1" dirty="0" smtClean="0"/>
          </a:p>
          <a:p>
            <a:pPr algn="just"/>
            <a:r>
              <a:rPr lang="es-ES_tradnl" sz="3600" b="1" dirty="0" smtClean="0"/>
              <a:t>Nueva Prohibición </a:t>
            </a:r>
            <a:r>
              <a:rPr lang="es-ES_tradnl" sz="3600" dirty="0" smtClean="0"/>
              <a:t>para garantizar libertad de </a:t>
            </a:r>
            <a:r>
              <a:rPr lang="es-ES_tradnl" sz="3600" dirty="0" smtClean="0"/>
              <a:t>sufragio</a:t>
            </a:r>
          </a:p>
          <a:p>
            <a:pPr algn="just"/>
            <a:r>
              <a:rPr lang="es-ES_tradnl" sz="3600" b="1" dirty="0" smtClean="0"/>
              <a:t>Principio </a:t>
            </a:r>
            <a:r>
              <a:rPr lang="es-ES_tradnl" sz="3600" b="1" dirty="0" smtClean="0"/>
              <a:t>de No </a:t>
            </a:r>
            <a:r>
              <a:rPr lang="es-ES_tradnl" sz="3600" b="1" dirty="0" smtClean="0"/>
              <a:t>Reelección</a:t>
            </a:r>
            <a:endParaRPr lang="es-ES_tradnl" sz="3600" b="1" dirty="0" smtClean="0"/>
          </a:p>
          <a:p>
            <a:pPr algn="just"/>
            <a:r>
              <a:rPr lang="es-ES_tradnl" sz="3600" b="1" dirty="0" smtClean="0"/>
              <a:t>Eliminación de privilegios a diputados</a:t>
            </a:r>
          </a:p>
          <a:p>
            <a:pPr algn="just"/>
            <a:r>
              <a:rPr lang="es-ES_tradnl" sz="3600" b="1" dirty="0" smtClean="0"/>
              <a:t>Introducción de </a:t>
            </a:r>
            <a:r>
              <a:rPr lang="es-ES_tradnl" sz="3600" b="1" dirty="0" smtClean="0"/>
              <a:t>segunda </a:t>
            </a:r>
            <a:r>
              <a:rPr lang="es-ES_tradnl" sz="3600" b="1" dirty="0"/>
              <a:t>v</a:t>
            </a:r>
            <a:r>
              <a:rPr lang="es-ES_tradnl" sz="3600" b="1" dirty="0" smtClean="0"/>
              <a:t>uelta </a:t>
            </a:r>
            <a:endParaRPr lang="es-ES_tradnl" sz="3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43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998" y="365976"/>
            <a:ext cx="5425664" cy="10912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Derechos Políticos e Instituciones Electorales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36008"/>
            <a:ext cx="5038743" cy="6539126"/>
          </a:xfrm>
        </p:spPr>
        <p:txBody>
          <a:bodyPr>
            <a:noAutofit/>
          </a:bodyPr>
          <a:lstStyle/>
          <a:p>
            <a:pPr algn="just"/>
            <a:r>
              <a:rPr lang="es-ES_tradnl" b="1" dirty="0" smtClean="0"/>
              <a:t>Elecciones escalonadas. </a:t>
            </a:r>
            <a:r>
              <a:rPr lang="es-ES_tradnl" b="1" dirty="0" smtClean="0"/>
              <a:t>Elecciones </a:t>
            </a:r>
            <a:r>
              <a:rPr lang="es-ES_tradnl" b="1" dirty="0" smtClean="0"/>
              <a:t>de diputados provinciales y </a:t>
            </a:r>
            <a:r>
              <a:rPr lang="es-ES_tradnl" b="1" dirty="0" smtClean="0"/>
              <a:t>nacionales</a:t>
            </a:r>
          </a:p>
          <a:p>
            <a:pPr algn="just"/>
            <a:endParaRPr lang="es-ES_tradnl" b="1" dirty="0" smtClean="0"/>
          </a:p>
          <a:p>
            <a:pPr algn="just"/>
            <a:r>
              <a:rPr lang="es-ES_tradnl" b="1" dirty="0" smtClean="0"/>
              <a:t>Financiamiento </a:t>
            </a:r>
            <a:r>
              <a:rPr lang="es-ES_tradnl" b="1" dirty="0" smtClean="0"/>
              <a:t>público 100% de Partidos políticos y candidatos </a:t>
            </a:r>
            <a:r>
              <a:rPr lang="es-ES_tradnl" b="1" dirty="0" smtClean="0"/>
              <a:t>independientes</a:t>
            </a:r>
            <a:endParaRPr lang="es-ES_tradnl" b="1" dirty="0"/>
          </a:p>
          <a:p>
            <a:pPr algn="just"/>
            <a:endParaRPr lang="es-ES_tradnl" b="1" dirty="0" smtClean="0"/>
          </a:p>
          <a:p>
            <a:pPr algn="just"/>
            <a:r>
              <a:rPr lang="es-ES_tradnl" b="1" dirty="0" smtClean="0"/>
              <a:t>Posibilitar constitución de partidos municipales y </a:t>
            </a:r>
            <a:r>
              <a:rPr lang="es-ES_tradnl" b="1" dirty="0" smtClean="0"/>
              <a:t>provinciales </a:t>
            </a:r>
            <a:endParaRPr lang="es-ES_tradnl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25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998" y="365976"/>
            <a:ext cx="5425664" cy="10912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Derechos Políticos e Instituciones Electorales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332" y="1672300"/>
            <a:ext cx="5425663" cy="7175691"/>
          </a:xfrm>
        </p:spPr>
        <p:txBody>
          <a:bodyPr>
            <a:noAutofit/>
          </a:bodyPr>
          <a:lstStyle/>
          <a:p>
            <a:pPr algn="just"/>
            <a:r>
              <a:rPr lang="es-ES_tradnl" b="1" dirty="0" smtClean="0"/>
              <a:t>Democratización de postulaciones a cargos de elección popular. </a:t>
            </a:r>
            <a:r>
              <a:rPr lang="es-ES_tradnl" dirty="0" smtClean="0"/>
              <a:t>Ampliación de apertura en materia de postulaciones  tanto en partidos como agrupaciones ciudadanas y ciudadanos independientes.</a:t>
            </a:r>
          </a:p>
          <a:p>
            <a:pPr algn="just"/>
            <a:r>
              <a:rPr lang="es-ES_tradnl" b="1" dirty="0" smtClean="0"/>
              <a:t>Fortalecimiento de la participación </a:t>
            </a:r>
            <a:r>
              <a:rPr lang="es-ES_tradnl" b="1" dirty="0" smtClean="0"/>
              <a:t>ciudadana </a:t>
            </a:r>
            <a:r>
              <a:rPr lang="es-ES_tradnl" dirty="0" smtClean="0"/>
              <a:t>a trav</a:t>
            </a:r>
            <a:r>
              <a:rPr lang="es-ES_tradnl" dirty="0" smtClean="0"/>
              <a:t>és de</a:t>
            </a:r>
            <a:r>
              <a:rPr lang="es-ES_tradnl" dirty="0" smtClean="0"/>
              <a:t> </a:t>
            </a:r>
            <a:r>
              <a:rPr lang="es-ES_tradnl" dirty="0"/>
              <a:t>c</a:t>
            </a:r>
            <a:r>
              <a:rPr lang="es-ES_tradnl" dirty="0" smtClean="0"/>
              <a:t>onsulta </a:t>
            </a:r>
            <a:r>
              <a:rPr lang="es-ES_tradnl" dirty="0" smtClean="0"/>
              <a:t>popular, cabildo, revocatoria de mandato, referéndum, plebiscito </a:t>
            </a:r>
            <a:r>
              <a:rPr lang="es-ES_tradnl" dirty="0" smtClean="0"/>
              <a:t>veedurías 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650897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380" y="568212"/>
            <a:ext cx="4685637" cy="73713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Instituciones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6" y="1506956"/>
            <a:ext cx="5347975" cy="7147283"/>
          </a:xfrm>
        </p:spPr>
        <p:txBody>
          <a:bodyPr>
            <a:noAutofit/>
          </a:bodyPr>
          <a:lstStyle/>
          <a:p>
            <a:pPr algn="just"/>
            <a:r>
              <a:rPr lang="es-ES_tradnl" sz="2800" b="1" dirty="0" smtClean="0"/>
              <a:t>1. Consejo Nacional Permanente de Participación Ciudadana. </a:t>
            </a:r>
            <a:r>
              <a:rPr lang="es-ES_tradnl" sz="2800" dirty="0" smtClean="0"/>
              <a:t>Designa Procurador General, </a:t>
            </a:r>
            <a:r>
              <a:rPr lang="es-ES_tradnl" sz="2800" dirty="0" smtClean="0"/>
              <a:t>Defensor </a:t>
            </a:r>
            <a:r>
              <a:rPr lang="es-ES_tradnl" sz="2800" dirty="0" smtClean="0"/>
              <a:t>del Pueblo, Contralor General, Superintendentes y a </a:t>
            </a:r>
            <a:r>
              <a:rPr lang="es-ES_tradnl" sz="2800" dirty="0"/>
              <a:t>2</a:t>
            </a:r>
            <a:r>
              <a:rPr lang="es-ES_tradnl" sz="2800" dirty="0" smtClean="0"/>
              <a:t> </a:t>
            </a:r>
            <a:r>
              <a:rPr lang="es-ES_tradnl" sz="2800" dirty="0" smtClean="0"/>
              <a:t>miembr</a:t>
            </a:r>
            <a:r>
              <a:rPr lang="es-ES_tradnl" sz="2800" dirty="0" smtClean="0"/>
              <a:t>os </a:t>
            </a:r>
            <a:r>
              <a:rPr lang="es-ES_tradnl" sz="2800" dirty="0" smtClean="0"/>
              <a:t>del Consejo  </a:t>
            </a:r>
            <a:r>
              <a:rPr lang="es-ES_tradnl" sz="2800" dirty="0" err="1" smtClean="0"/>
              <a:t>Nal</a:t>
            </a:r>
            <a:r>
              <a:rPr lang="es-ES_tradnl" sz="2800" dirty="0" smtClean="0"/>
              <a:t> </a:t>
            </a:r>
            <a:r>
              <a:rPr lang="es-ES_tradnl" sz="2800" dirty="0" smtClean="0"/>
              <a:t>Electoral. </a:t>
            </a:r>
            <a:endParaRPr lang="es-ES_tradnl" sz="2800" dirty="0" smtClean="0"/>
          </a:p>
          <a:p>
            <a:pPr marL="0" indent="0" algn="just">
              <a:buNone/>
            </a:pPr>
            <a:endParaRPr lang="es-ES_tradnl" sz="2800" dirty="0" smtClean="0"/>
          </a:p>
          <a:p>
            <a:pPr algn="just"/>
            <a:r>
              <a:rPr lang="es-ES_tradnl" sz="2800" dirty="0" smtClean="0"/>
              <a:t>Compuesto por 7 miembros de sociedad </a:t>
            </a:r>
            <a:r>
              <a:rPr lang="es-ES_tradnl" sz="2800" dirty="0" smtClean="0"/>
              <a:t>civil, </a:t>
            </a:r>
            <a:r>
              <a:rPr lang="es-ES_tradnl" sz="2800" dirty="0"/>
              <a:t>s</a:t>
            </a:r>
            <a:r>
              <a:rPr lang="es-ES_tradnl" sz="2800" dirty="0" smtClean="0"/>
              <a:t>eleccionados por 5 a</a:t>
            </a:r>
            <a:r>
              <a:rPr lang="es-ES_tradnl" sz="2800" dirty="0" smtClean="0"/>
              <a:t>ños, uno por c/u de las </a:t>
            </a:r>
            <a:r>
              <a:rPr lang="es-ES_tradnl" sz="2800" dirty="0" err="1" smtClean="0"/>
              <a:t>sgtes</a:t>
            </a:r>
            <a:r>
              <a:rPr lang="es-ES_tradnl" sz="2800" dirty="0" smtClean="0"/>
              <a:t> organizaciones representativas: </a:t>
            </a:r>
            <a:r>
              <a:rPr lang="es-ES_tradnl" sz="2800" dirty="0" smtClean="0"/>
              <a:t> COONAPIP, CONATO, FENASEP, CONEP, FEDAP, CRP y Organizaciones de mujeres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29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380" y="568212"/>
            <a:ext cx="4685637" cy="73713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Instituciones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6" y="1506956"/>
            <a:ext cx="5347975" cy="7147283"/>
          </a:xfrm>
        </p:spPr>
        <p:txBody>
          <a:bodyPr>
            <a:noAutofit/>
          </a:bodyPr>
          <a:lstStyle/>
          <a:p>
            <a:pPr algn="just"/>
            <a:r>
              <a:rPr lang="es-ES_tradnl" b="1" dirty="0"/>
              <a:t>2</a:t>
            </a:r>
            <a:r>
              <a:rPr lang="es-ES_tradnl" b="1" dirty="0" smtClean="0"/>
              <a:t>.Superintendencias</a:t>
            </a:r>
            <a:r>
              <a:rPr lang="es-ES_tradnl" dirty="0" smtClean="0"/>
              <a:t>. Organismos técnicos de vigilancia, auditoria, intervención y control.</a:t>
            </a:r>
          </a:p>
          <a:p>
            <a:pPr algn="just"/>
            <a:r>
              <a:rPr lang="es-ES_tradnl" dirty="0" smtClean="0"/>
              <a:t>3. </a:t>
            </a:r>
            <a:r>
              <a:rPr lang="es-ES_tradnl" b="1" dirty="0" smtClean="0"/>
              <a:t>Defensoría del Pueblo</a:t>
            </a:r>
            <a:r>
              <a:rPr lang="es-ES_tradnl" dirty="0" smtClean="0"/>
              <a:t>. Protección de </a:t>
            </a:r>
            <a:r>
              <a:rPr lang="es-ES_tradnl" dirty="0" err="1" smtClean="0"/>
              <a:t>ders</a:t>
            </a:r>
            <a:r>
              <a:rPr lang="es-ES_tradnl" dirty="0" smtClean="0"/>
              <a:t>. </a:t>
            </a:r>
            <a:r>
              <a:rPr lang="es-ES_tradnl" dirty="0" smtClean="0"/>
              <a:t>y garantías. Se requiere haber cumplido 35 años de </a:t>
            </a:r>
            <a:r>
              <a:rPr lang="es-ES_tradnl" dirty="0" smtClean="0"/>
              <a:t>edad y no estar afiliado a partidos 5 años antes.</a:t>
            </a:r>
            <a:endParaRPr lang="es-ES_tradnl" dirty="0" smtClean="0"/>
          </a:p>
          <a:p>
            <a:pPr algn="just"/>
            <a:r>
              <a:rPr lang="es-ES_tradnl" b="1" dirty="0" smtClean="0"/>
              <a:t>Contraloría General de la República. </a:t>
            </a:r>
            <a:r>
              <a:rPr lang="es-ES_tradnl" dirty="0" smtClean="0"/>
              <a:t>Responsable del control </a:t>
            </a:r>
            <a:r>
              <a:rPr lang="es-ES_tradnl" dirty="0" smtClean="0"/>
              <a:t>de los </a:t>
            </a:r>
            <a:r>
              <a:rPr lang="es-ES_tradnl" dirty="0" smtClean="0"/>
              <a:t>recursos del Estado. </a:t>
            </a:r>
            <a:endParaRPr lang="es-ES_tradnl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09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282" y="568212"/>
            <a:ext cx="5122649" cy="9387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Consejo Nacional Electoral y Fiscalía Electoral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6" y="1506956"/>
            <a:ext cx="5347975" cy="71472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b="1" dirty="0" smtClean="0"/>
              <a:t>Consejo Nacional </a:t>
            </a:r>
            <a:r>
              <a:rPr lang="es-ES_tradnl" b="1" dirty="0" smtClean="0"/>
              <a:t>Electoral.</a:t>
            </a:r>
          </a:p>
          <a:p>
            <a:pPr algn="just"/>
            <a:r>
              <a:rPr lang="es-ES_tradnl" dirty="0" smtClean="0"/>
              <a:t>Integrado </a:t>
            </a:r>
            <a:r>
              <a:rPr lang="es-ES_tradnl" dirty="0" smtClean="0"/>
              <a:t>por 5 miembros no vinculados a organizaciones </a:t>
            </a:r>
            <a:r>
              <a:rPr lang="es-ES_tradnl" dirty="0" smtClean="0"/>
              <a:t>políticas</a:t>
            </a:r>
            <a:r>
              <a:rPr lang="es-ES_tradnl" dirty="0" smtClean="0"/>
              <a:t>, nombrados por 6 años con renovación parcial escalonada.</a:t>
            </a:r>
          </a:p>
          <a:p>
            <a:pPr algn="just"/>
            <a:r>
              <a:rPr lang="es-ES_tradnl" dirty="0"/>
              <a:t>D</a:t>
            </a:r>
            <a:r>
              <a:rPr lang="es-ES_tradnl" dirty="0" smtClean="0"/>
              <a:t>irige </a:t>
            </a:r>
            <a:r>
              <a:rPr lang="es-ES_tradnl" dirty="0"/>
              <a:t>y</a:t>
            </a:r>
            <a:r>
              <a:rPr lang="es-ES_tradnl" dirty="0" smtClean="0"/>
              <a:t> </a:t>
            </a:r>
            <a:r>
              <a:rPr lang="es-ES_tradnl" dirty="0"/>
              <a:t>g</a:t>
            </a:r>
            <a:r>
              <a:rPr lang="es-ES_tradnl" dirty="0" smtClean="0"/>
              <a:t>arantiza los </a:t>
            </a:r>
            <a:r>
              <a:rPr lang="es-ES_tradnl" dirty="0" smtClean="0"/>
              <a:t>procesos electorales.  </a:t>
            </a:r>
            <a:endParaRPr lang="es-ES_tradnl" dirty="0" smtClean="0"/>
          </a:p>
          <a:p>
            <a:pPr algn="just"/>
            <a:r>
              <a:rPr lang="es-ES_tradnl" dirty="0"/>
              <a:t>R</a:t>
            </a:r>
            <a:r>
              <a:rPr lang="es-ES_tradnl" dirty="0" smtClean="0"/>
              <a:t>esuelve recursos electorales y reclamos </a:t>
            </a:r>
            <a:r>
              <a:rPr lang="es-ES_tradnl" dirty="0" err="1" smtClean="0"/>
              <a:t>admvos</a:t>
            </a:r>
            <a:endParaRPr lang="es-ES_tradnl" dirty="0" smtClean="0"/>
          </a:p>
          <a:p>
            <a:pPr algn="just"/>
            <a:r>
              <a:rPr lang="es-ES_tradnl" dirty="0" smtClean="0"/>
              <a:t>Sanciona </a:t>
            </a:r>
            <a:r>
              <a:rPr lang="es-ES_tradnl" dirty="0"/>
              <a:t>incumplimiento de las normas electorales</a:t>
            </a:r>
          </a:p>
          <a:p>
            <a:pPr algn="just"/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3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850" y="603701"/>
            <a:ext cx="4261701" cy="116159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4000" dirty="0" smtClean="0"/>
              <a:t>Fiscalía General </a:t>
            </a:r>
            <a:br>
              <a:rPr lang="es-ES_tradnl" sz="4000" dirty="0" smtClean="0"/>
            </a:br>
            <a:r>
              <a:rPr lang="es-ES_tradnl" sz="4000" dirty="0" smtClean="0"/>
              <a:t>Electoral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168" y="2023629"/>
            <a:ext cx="4955459" cy="5907764"/>
          </a:xfrm>
        </p:spPr>
        <p:txBody>
          <a:bodyPr>
            <a:normAutofit/>
          </a:bodyPr>
          <a:lstStyle/>
          <a:p>
            <a:pPr algn="just"/>
            <a:r>
              <a:rPr lang="es-ES_tradnl" dirty="0" smtClean="0"/>
              <a:t>Agencia de instrucción independiente y coadyuvante del Consejo Electoral.</a:t>
            </a:r>
          </a:p>
          <a:p>
            <a:pPr algn="just"/>
            <a:r>
              <a:rPr lang="es-ES_tradnl" dirty="0" smtClean="0"/>
              <a:t>El Fiscal será nombrado por la Asamblea Nacional por 6 años sin poder ser reelegido. Requisitos iguales a los exigidos para Magistrado de la Corte Suprema de Justicia.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617" y="366186"/>
            <a:ext cx="4469083" cy="9244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dirty="0"/>
              <a:t>I</a:t>
            </a:r>
            <a:r>
              <a:rPr lang="es-ES_tradnl" dirty="0" smtClean="0"/>
              <a:t>ntroducción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208" y="1714177"/>
            <a:ext cx="5330240" cy="724778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b="1" dirty="0"/>
              <a:t>El Movimiento Constituyente Va</a:t>
            </a:r>
            <a:r>
              <a:rPr lang="es-ES_tradnl" dirty="0"/>
              <a:t>, </a:t>
            </a:r>
            <a:r>
              <a:rPr lang="es-ES_tradnl" dirty="0" smtClean="0"/>
              <a:t>ha </a:t>
            </a:r>
            <a:r>
              <a:rPr lang="es-ES_tradnl" dirty="0" smtClean="0"/>
              <a:t>promovido la </a:t>
            </a:r>
            <a:r>
              <a:rPr lang="es-ES_tradnl" b="1" dirty="0" smtClean="0"/>
              <a:t>Convocatoria </a:t>
            </a:r>
            <a:r>
              <a:rPr lang="es-ES_tradnl" b="1" dirty="0"/>
              <a:t>de una Asamblea Constituyente</a:t>
            </a:r>
            <a:r>
              <a:rPr lang="es-ES_tradnl" dirty="0"/>
              <a:t> </a:t>
            </a:r>
            <a:r>
              <a:rPr lang="es-ES_tradnl" dirty="0" smtClean="0"/>
              <a:t>en los 3 </a:t>
            </a:r>
            <a:r>
              <a:rPr lang="es-ES_tradnl" dirty="0" smtClean="0"/>
              <a:t>últimos años, </a:t>
            </a:r>
            <a:r>
              <a:rPr lang="es-ES_tradnl" dirty="0" smtClean="0"/>
              <a:t>motivado </a:t>
            </a:r>
            <a:r>
              <a:rPr lang="es-ES_tradnl" dirty="0"/>
              <a:t>por la crisis </a:t>
            </a:r>
            <a:r>
              <a:rPr lang="es-ES_tradnl" dirty="0" smtClean="0"/>
              <a:t>institucional existente </a:t>
            </a:r>
          </a:p>
          <a:p>
            <a:pPr marL="0" indent="0" algn="just">
              <a:buNone/>
            </a:pPr>
            <a:r>
              <a:rPr lang="es-ES_tradnl" dirty="0" smtClean="0"/>
              <a:t>Ha </a:t>
            </a:r>
            <a:r>
              <a:rPr lang="es-ES_tradnl" dirty="0"/>
              <a:t>preparado el presente </a:t>
            </a:r>
            <a:r>
              <a:rPr lang="es-ES_tradnl" b="1" i="1" dirty="0"/>
              <a:t>“Documento Conceptual y de Principios”</a:t>
            </a:r>
            <a:r>
              <a:rPr lang="es-ES_tradnl" dirty="0"/>
              <a:t>, como propuesta </a:t>
            </a:r>
            <a:r>
              <a:rPr lang="es-ES_tradnl" dirty="0" smtClean="0"/>
              <a:t>para el </a:t>
            </a:r>
            <a:r>
              <a:rPr lang="es-ES_tradnl" dirty="0"/>
              <a:t>debate político nacional y </a:t>
            </a:r>
            <a:r>
              <a:rPr lang="es-ES_tradnl" dirty="0" smtClean="0"/>
              <a:t>que coadyuve en las </a:t>
            </a:r>
            <a:r>
              <a:rPr lang="es-ES_tradnl" dirty="0"/>
              <a:t>deliberaciones de </a:t>
            </a:r>
            <a:r>
              <a:rPr lang="es-ES_tradnl" dirty="0" smtClean="0"/>
              <a:t>una eventual próxima Asamblea </a:t>
            </a:r>
            <a:r>
              <a:rPr lang="es-ES_tradnl" dirty="0"/>
              <a:t>Constituyente.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995" y="728606"/>
            <a:ext cx="4723811" cy="116157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Órgano Ejecutivo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05" y="2331538"/>
            <a:ext cx="4896001" cy="5913669"/>
          </a:xfrm>
        </p:spPr>
        <p:txBody>
          <a:bodyPr>
            <a:normAutofit/>
          </a:bodyPr>
          <a:lstStyle/>
          <a:p>
            <a:pPr algn="just"/>
            <a:r>
              <a:rPr lang="es-ES_tradnl" dirty="0" smtClean="0"/>
              <a:t>Actualmente</a:t>
            </a:r>
            <a:r>
              <a:rPr lang="es-ES_tradnl" dirty="0" smtClean="0"/>
              <a:t>:</a:t>
            </a:r>
          </a:p>
          <a:p>
            <a:pPr algn="just"/>
            <a:r>
              <a:rPr lang="es-ES_tradnl" dirty="0"/>
              <a:t>E</a:t>
            </a:r>
            <a:r>
              <a:rPr lang="es-ES_tradnl" dirty="0" smtClean="0"/>
              <a:t>l </a:t>
            </a:r>
            <a:r>
              <a:rPr lang="es-ES_tradnl" dirty="0" smtClean="0"/>
              <a:t>Presidente es </a:t>
            </a:r>
            <a:r>
              <a:rPr lang="es-ES_tradnl" b="1" dirty="0" smtClean="0"/>
              <a:t>Jefe </a:t>
            </a:r>
            <a:r>
              <a:rPr lang="es-ES_tradnl" b="1" dirty="0" smtClean="0"/>
              <a:t>de Estado y Jefe de Gobierno.</a:t>
            </a:r>
          </a:p>
          <a:p>
            <a:pPr algn="just"/>
            <a:r>
              <a:rPr lang="es-ES_tradnl" b="1" dirty="0" smtClean="0"/>
              <a:t>Tiene más poder y atribuciones que los otros Órganos del Estado</a:t>
            </a:r>
            <a:r>
              <a:rPr lang="es-ES_tradnl" dirty="0" smtClean="0"/>
              <a:t>, lo que produce un desequilibrio de poderes entre los tres.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34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454" y="645336"/>
            <a:ext cx="4726424" cy="10616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Órgano Ejecutivo (cont)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454" y="1998461"/>
            <a:ext cx="4726424" cy="6682354"/>
          </a:xfrm>
        </p:spPr>
        <p:txBody>
          <a:bodyPr>
            <a:normAutofit/>
          </a:bodyPr>
          <a:lstStyle/>
          <a:p>
            <a:pPr algn="just"/>
            <a:r>
              <a:rPr lang="es-ES_tradnl" dirty="0" smtClean="0"/>
              <a:t>Este grave desequilibrio hace necesario intentar una transformación del régimen político para mejorar la distribución del Poder </a:t>
            </a:r>
            <a:r>
              <a:rPr lang="es-ES_tradnl" dirty="0" smtClean="0"/>
              <a:t>Público</a:t>
            </a:r>
            <a:endParaRPr lang="es-ES_tradnl" dirty="0" smtClean="0"/>
          </a:p>
          <a:p>
            <a:pPr algn="just"/>
            <a:r>
              <a:rPr lang="es-ES_tradnl" dirty="0"/>
              <a:t>S</a:t>
            </a:r>
            <a:r>
              <a:rPr lang="es-ES_tradnl" dirty="0" smtClean="0"/>
              <a:t>e propone tr</a:t>
            </a:r>
            <a:r>
              <a:rPr lang="es-ES_tradnl" dirty="0" smtClean="0"/>
              <a:t>á</a:t>
            </a:r>
            <a:r>
              <a:rPr lang="es-ES_tradnl" dirty="0" smtClean="0"/>
              <a:t>nsito </a:t>
            </a:r>
            <a:r>
              <a:rPr lang="es-ES_tradnl" dirty="0" smtClean="0"/>
              <a:t>hacia un sistema semi presidencialista y </a:t>
            </a:r>
            <a:r>
              <a:rPr lang="es-ES_tradnl" b="1" dirty="0" smtClean="0"/>
              <a:t>hacer responsable </a:t>
            </a:r>
            <a:r>
              <a:rPr lang="es-ES_tradnl" b="1" dirty="0" smtClean="0"/>
              <a:t>al Ejecutivo ante la Asamblea y a </a:t>
            </a:r>
            <a:r>
              <a:rPr lang="es-ES_tradnl" b="1" dirty="0" smtClean="0"/>
              <a:t>la Asamblea ante la </a:t>
            </a:r>
            <a:r>
              <a:rPr lang="es-ES_tradnl" b="1" dirty="0" smtClean="0"/>
              <a:t>sociedad</a:t>
            </a:r>
            <a:endParaRPr lang="es-ES_tradnl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75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454" y="645336"/>
            <a:ext cx="4726424" cy="10616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Propuesta Modificación</a:t>
            </a:r>
            <a:br>
              <a:rPr lang="es-ES_tradnl" sz="3600" dirty="0" smtClean="0"/>
            </a:br>
            <a:r>
              <a:rPr lang="es-ES_tradnl" sz="3600" dirty="0" smtClean="0"/>
              <a:t>Órgano Ejecutivo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39" y="1998461"/>
            <a:ext cx="4921739" cy="6682354"/>
          </a:xfrm>
        </p:spPr>
        <p:txBody>
          <a:bodyPr>
            <a:normAutofit/>
          </a:bodyPr>
          <a:lstStyle/>
          <a:p>
            <a:pPr algn="just"/>
            <a:r>
              <a:rPr lang="es-ES_tradnl" b="1" dirty="0" smtClean="0"/>
              <a:t>Se divide el Ejecutivo entre un Jefe de Estado, el </a:t>
            </a:r>
            <a:r>
              <a:rPr lang="es-ES_tradnl" b="1" dirty="0" smtClean="0"/>
              <a:t>Presidente, </a:t>
            </a:r>
            <a:r>
              <a:rPr lang="es-ES_tradnl" b="1" dirty="0" smtClean="0"/>
              <a:t>elegido por el voto </a:t>
            </a:r>
            <a:r>
              <a:rPr lang="es-ES_tradnl" b="1" dirty="0" smtClean="0"/>
              <a:t>popular; </a:t>
            </a:r>
            <a:r>
              <a:rPr lang="es-ES_tradnl" b="1" dirty="0" smtClean="0"/>
              <a:t>y un </a:t>
            </a:r>
            <a:r>
              <a:rPr lang="es-ES_tradnl" b="1" dirty="0" smtClean="0"/>
              <a:t>Gabinete, </a:t>
            </a:r>
            <a:r>
              <a:rPr lang="es-ES_tradnl" b="1" dirty="0" smtClean="0"/>
              <a:t>presidido por el Jefe de Gobierno, que </a:t>
            </a:r>
            <a:r>
              <a:rPr lang="es-ES_tradnl" b="1" dirty="0" smtClean="0"/>
              <a:t>ser</a:t>
            </a:r>
            <a:r>
              <a:rPr lang="es-ES_tradnl" b="1" dirty="0" smtClean="0"/>
              <a:t>í</a:t>
            </a:r>
            <a:r>
              <a:rPr lang="es-ES_tradnl" b="1" dirty="0" smtClean="0"/>
              <a:t>a </a:t>
            </a:r>
            <a:r>
              <a:rPr lang="es-ES_tradnl" b="1" dirty="0" smtClean="0"/>
              <a:t>el Primer </a:t>
            </a:r>
            <a:r>
              <a:rPr lang="es-ES_tradnl" b="1" dirty="0" smtClean="0"/>
              <a:t>Ministro</a:t>
            </a:r>
            <a:endParaRPr lang="es-ES_tradnl" b="1" dirty="0" smtClean="0"/>
          </a:p>
          <a:p>
            <a:pPr algn="just"/>
            <a:r>
              <a:rPr lang="es-ES_tradnl" dirty="0" smtClean="0"/>
              <a:t>El Presidente nombra </a:t>
            </a:r>
            <a:r>
              <a:rPr lang="es-ES_tradnl" dirty="0" smtClean="0"/>
              <a:t>al </a:t>
            </a:r>
            <a:r>
              <a:rPr lang="es-ES_tradnl" b="1" dirty="0" smtClean="0"/>
              <a:t>Primer Ministro</a:t>
            </a:r>
            <a:r>
              <a:rPr lang="es-ES_tradnl" dirty="0" smtClean="0"/>
              <a:t>, </a:t>
            </a:r>
            <a:r>
              <a:rPr lang="es-ES_tradnl" dirty="0" smtClean="0"/>
              <a:t>éste </a:t>
            </a:r>
            <a:r>
              <a:rPr lang="es-ES_tradnl" dirty="0" smtClean="0"/>
              <a:t>propone el Gabinete al </a:t>
            </a:r>
            <a:r>
              <a:rPr lang="es-ES_tradnl" dirty="0" smtClean="0"/>
              <a:t>Presidente para su </a:t>
            </a:r>
            <a:r>
              <a:rPr lang="es-ES_tradnl" dirty="0" smtClean="0"/>
              <a:t>nombramiento</a:t>
            </a:r>
            <a:endParaRPr lang="es-ES_trad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18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454" y="645336"/>
            <a:ext cx="4726424" cy="10616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Propuesta Modificación</a:t>
            </a:r>
            <a:br>
              <a:rPr lang="es-ES_tradnl" sz="3600" dirty="0" smtClean="0"/>
            </a:br>
            <a:r>
              <a:rPr lang="es-ES_tradnl" sz="3600" dirty="0" smtClean="0"/>
              <a:t>Órgano Ejecutivo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39" y="1998461"/>
            <a:ext cx="4921739" cy="628980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Con esta estructura de autoridad dual del semi presidencialismo permite un </a:t>
            </a:r>
            <a:r>
              <a:rPr lang="es-ES_tradnl" dirty="0" smtClean="0"/>
              <a:t>balance </a:t>
            </a:r>
            <a:r>
              <a:rPr lang="es-ES_tradnl" dirty="0" smtClean="0"/>
              <a:t>diferente </a:t>
            </a:r>
            <a:r>
              <a:rPr lang="es-ES_tradnl" dirty="0" smtClean="0"/>
              <a:t>de poder con autonomía de cada </a:t>
            </a:r>
            <a:r>
              <a:rPr lang="es-ES_tradnl" dirty="0" smtClean="0"/>
              <a:t>componente</a:t>
            </a:r>
            <a:endParaRPr lang="es-ES_tradnl" b="1" dirty="0" smtClean="0"/>
          </a:p>
          <a:p>
            <a:pPr algn="just"/>
            <a:r>
              <a:rPr lang="es-ES_tradnl" dirty="0" smtClean="0"/>
              <a:t>El Presidente y el Primer Ministro </a:t>
            </a:r>
            <a:r>
              <a:rPr lang="es-ES_tradnl" b="1" dirty="0" smtClean="0"/>
              <a:t>están obligados a colaborar</a:t>
            </a:r>
            <a:r>
              <a:rPr lang="es-ES_tradnl" dirty="0" smtClean="0"/>
              <a:t> según su competencias </a:t>
            </a:r>
            <a:r>
              <a:rPr lang="es-ES_tradnl" dirty="0" smtClean="0"/>
              <a:t>concurrentes</a:t>
            </a:r>
            <a:endParaRPr lang="es-ES_tradnl" dirty="0" smtClean="0"/>
          </a:p>
          <a:p>
            <a:pPr algn="just"/>
            <a:r>
              <a:rPr lang="es-ES_tradnl" b="1" dirty="0" smtClean="0"/>
              <a:t>Se elimina la posición de vicepresidente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07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582884"/>
            <a:ext cx="5080385" cy="10962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Transformación de la Asamblea Nacional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59044"/>
            <a:ext cx="5080385" cy="65160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sz="3600" dirty="0" smtClean="0"/>
              <a:t>Se propone una  con </a:t>
            </a:r>
            <a:r>
              <a:rPr lang="es-ES_tradnl" sz="3600" b="1" dirty="0" smtClean="0"/>
              <a:t>71 diputados principales</a:t>
            </a:r>
            <a:r>
              <a:rPr lang="es-ES_tradnl" sz="3600" dirty="0" smtClean="0"/>
              <a:t>, de los cuales 15 </a:t>
            </a:r>
            <a:r>
              <a:rPr lang="es-ES_tradnl" sz="3600" dirty="0" smtClean="0"/>
              <a:t>ser</a:t>
            </a:r>
            <a:r>
              <a:rPr lang="es-ES_tradnl" sz="3600" dirty="0" smtClean="0"/>
              <a:t>í</a:t>
            </a:r>
            <a:r>
              <a:rPr lang="es-ES_tradnl" sz="3600" dirty="0" smtClean="0"/>
              <a:t>an </a:t>
            </a:r>
            <a:r>
              <a:rPr lang="es-ES_tradnl" sz="3600" dirty="0" smtClean="0"/>
              <a:t>nacionales y 56 serían provinciales y comarcales.</a:t>
            </a:r>
          </a:p>
          <a:p>
            <a:pPr algn="just"/>
            <a:r>
              <a:rPr lang="es-ES_tradnl" sz="3600" b="1" dirty="0" smtClean="0"/>
              <a:t>Diputados Nacionales</a:t>
            </a:r>
            <a:r>
              <a:rPr lang="es-ES_tradnl" sz="3600" dirty="0" smtClean="0"/>
              <a:t>: una circunscripción nacional donde votan todos los electores a nivel nacional, para elegir 15 diputados, uno por cada una de las 10 provincias y 1 por cada una de las 5 comarcas.  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2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582884"/>
            <a:ext cx="5080385" cy="10962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Transformación de la Asamblea Nacional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59044"/>
            <a:ext cx="5080385" cy="65160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sz="3600" b="1" dirty="0"/>
              <a:t>D</a:t>
            </a:r>
            <a:r>
              <a:rPr lang="es-ES_tradnl" sz="3600" b="1" dirty="0" smtClean="0"/>
              <a:t>iputados provinciales y comarcales: </a:t>
            </a:r>
            <a:r>
              <a:rPr lang="es-ES_tradnl" sz="3600" dirty="0" smtClean="0"/>
              <a:t>cada provincia y comarca constituirían un circuito electoral, con un diputado por cada 50,000 electores y un diputado adicional por cada residuo de 25,000, garantizando al menos un diputado por cada provincia y comarca. Los números antes indicados pueden variar según densidad de la </a:t>
            </a:r>
            <a:r>
              <a:rPr lang="es-ES_tradnl" sz="3600" dirty="0" smtClean="0"/>
              <a:t>población  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47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582884"/>
            <a:ext cx="5080385" cy="10962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Transformación de la Asamblea Nacional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59044"/>
            <a:ext cx="5080385" cy="6516089"/>
          </a:xfrm>
        </p:spPr>
        <p:txBody>
          <a:bodyPr>
            <a:normAutofit/>
          </a:bodyPr>
          <a:lstStyle/>
          <a:p>
            <a:pPr algn="just"/>
            <a:r>
              <a:rPr lang="es-ES_tradnl" sz="3600" dirty="0" smtClean="0"/>
              <a:t>Los partidos, agrupaciones </a:t>
            </a:r>
            <a:r>
              <a:rPr lang="es-ES_tradnl" sz="3600" dirty="0" smtClean="0"/>
              <a:t>ciudadanas</a:t>
            </a:r>
            <a:r>
              <a:rPr lang="es-ES_tradnl" sz="3600" dirty="0" smtClean="0"/>
              <a:t>, movimientos políticos</a:t>
            </a:r>
            <a:r>
              <a:rPr lang="es-ES_tradnl" sz="3600" dirty="0"/>
              <a:t> </a:t>
            </a:r>
            <a:r>
              <a:rPr lang="es-ES_tradnl" sz="3600" dirty="0" smtClean="0"/>
              <a:t>y organizaciones indígenas podrán postular candidatos a diputados, así como también podrán darse las postulaciones independientes.  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15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582884"/>
            <a:ext cx="5080385" cy="10962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Transformación de la Asamblea Nacional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59044"/>
            <a:ext cx="5080385" cy="6516089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sz="3600" dirty="0" smtClean="0"/>
              <a:t>El principio de no reelección aplicaría a los diputados por los 2 </a:t>
            </a:r>
            <a:r>
              <a:rPr lang="es-ES_tradnl" sz="3600" dirty="0" smtClean="0"/>
              <a:t>per</a:t>
            </a:r>
            <a:r>
              <a:rPr lang="es-ES_tradnl" sz="3600" dirty="0" smtClean="0"/>
              <a:t>í</a:t>
            </a:r>
            <a:r>
              <a:rPr lang="es-ES_tradnl" sz="3600" dirty="0" smtClean="0"/>
              <a:t>odos </a:t>
            </a:r>
            <a:r>
              <a:rPr lang="es-ES_tradnl" sz="3600" dirty="0" smtClean="0"/>
              <a:t>siguientes. </a:t>
            </a:r>
          </a:p>
          <a:p>
            <a:pPr algn="just"/>
            <a:r>
              <a:rPr lang="es-ES_tradnl" sz="3600" dirty="0" smtClean="0"/>
              <a:t>Bajo ningún concepto los diputados tendrían inmunidad penal ante investigaciones </a:t>
            </a:r>
            <a:r>
              <a:rPr lang="es-ES_tradnl" sz="3600" dirty="0" smtClean="0"/>
              <a:t>leg</a:t>
            </a:r>
            <a:r>
              <a:rPr lang="es-ES_tradnl" sz="3600" dirty="0" smtClean="0"/>
              <a:t>í</a:t>
            </a:r>
            <a:r>
              <a:rPr lang="es-ES_tradnl" sz="3600" dirty="0" smtClean="0"/>
              <a:t>timas </a:t>
            </a:r>
            <a:r>
              <a:rPr lang="es-ES_tradnl" sz="3600" dirty="0" smtClean="0"/>
              <a:t>solicitadas a la Corte Suprema de Justicia, quien las autorizaría.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89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582884"/>
            <a:ext cx="5080385" cy="10962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Transformación de la Asamblea Nacional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884" y="1959044"/>
            <a:ext cx="5080385" cy="6516089"/>
          </a:xfrm>
        </p:spPr>
        <p:txBody>
          <a:bodyPr>
            <a:normAutofit/>
          </a:bodyPr>
          <a:lstStyle/>
          <a:p>
            <a:pPr algn="just"/>
            <a:r>
              <a:rPr lang="es-ES_tradnl" sz="3600" dirty="0" smtClean="0"/>
              <a:t>La Asamblea nombraría a tres Magistrados del Tribunal Constitucional.</a:t>
            </a:r>
          </a:p>
          <a:p>
            <a:pPr algn="just"/>
            <a:r>
              <a:rPr lang="es-ES_tradnl" sz="3600" dirty="0" smtClean="0"/>
              <a:t>También nombraría a los  Magistrados de la Corte Suprema de Justicia. </a:t>
            </a:r>
          </a:p>
          <a:p>
            <a:pPr algn="just"/>
            <a:r>
              <a:rPr lang="es-ES_tradnl" sz="3600" dirty="0" smtClean="0"/>
              <a:t>Nombraría </a:t>
            </a:r>
            <a:r>
              <a:rPr lang="es-ES_tradnl" sz="3600" dirty="0" smtClean="0"/>
              <a:t>a los 3 Magistrados </a:t>
            </a:r>
            <a:r>
              <a:rPr lang="es-ES_tradnl" sz="3600" dirty="0" smtClean="0"/>
              <a:t>del Tribunal de </a:t>
            </a:r>
            <a:r>
              <a:rPr lang="es-ES_tradnl" sz="3600" dirty="0" smtClean="0"/>
              <a:t>Cuentas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88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990" y="187356"/>
            <a:ext cx="4793195" cy="7077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Órgano Judicial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5990" y="1144953"/>
            <a:ext cx="5080385" cy="68905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sz="4400" dirty="0" smtClean="0"/>
              <a:t>Estaría integrado </a:t>
            </a:r>
            <a:r>
              <a:rPr lang="es-ES_tradnl" sz="4400" dirty="0"/>
              <a:t>por la </a:t>
            </a:r>
            <a:r>
              <a:rPr lang="es-ES_tradnl" sz="4400" b="1" i="1" dirty="0"/>
              <a:t>Corte Suprema de Justicia</a:t>
            </a:r>
            <a:r>
              <a:rPr lang="es-ES_tradnl" sz="4400" dirty="0"/>
              <a:t> y </a:t>
            </a:r>
            <a:r>
              <a:rPr lang="es-ES_tradnl" sz="4400" dirty="0" smtClean="0"/>
              <a:t>por el </a:t>
            </a:r>
            <a:r>
              <a:rPr lang="es-ES_tradnl" sz="4400" b="1" dirty="0" smtClean="0"/>
              <a:t>Consejo Superior de la Judicatura </a:t>
            </a:r>
            <a:r>
              <a:rPr lang="es-ES_tradnl" sz="4400" dirty="0" smtClean="0"/>
              <a:t>que ejerce su gobierno y administración. </a:t>
            </a:r>
          </a:p>
          <a:p>
            <a:pPr algn="just"/>
            <a:r>
              <a:rPr lang="es-ES_tradnl" sz="4400" dirty="0" smtClean="0"/>
              <a:t>La Procuraduría General y la Defensoría Pública </a:t>
            </a:r>
            <a:r>
              <a:rPr lang="es-ES_tradnl" sz="4400" dirty="0" smtClean="0"/>
              <a:t>ser</a:t>
            </a:r>
            <a:r>
              <a:rPr lang="es-ES_tradnl" sz="4400" dirty="0" smtClean="0"/>
              <a:t>í</a:t>
            </a:r>
            <a:r>
              <a:rPr lang="es-ES_tradnl" sz="4400" dirty="0" smtClean="0"/>
              <a:t>an </a:t>
            </a:r>
            <a:r>
              <a:rPr lang="es-ES_tradnl" sz="4400" dirty="0" smtClean="0"/>
              <a:t>órganos autónomos dentro del Órgano Judicial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3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035" y="624519"/>
            <a:ext cx="5557571" cy="116576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Resumen de la Propuesta</a:t>
            </a:r>
            <a:br>
              <a:rPr lang="es-ES_tradnl" sz="3600" dirty="0" smtClean="0"/>
            </a:br>
            <a:r>
              <a:rPr lang="es-ES_tradnl" sz="3600" dirty="0" smtClean="0"/>
              <a:t>Principios Básicos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684" y="1998460"/>
            <a:ext cx="5557571" cy="6765623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s-ES_tradnl" sz="2400" dirty="0" smtClean="0"/>
              <a:t>Reconocimiento de la Nación Panameña como </a:t>
            </a:r>
            <a:r>
              <a:rPr lang="es-ES_tradnl" sz="2400" b="1" dirty="0" smtClean="0"/>
              <a:t>Estado </a:t>
            </a:r>
            <a:r>
              <a:rPr lang="es-ES_tradnl" sz="2400" b="1" dirty="0"/>
              <a:t>pluriétnico, </a:t>
            </a:r>
            <a:r>
              <a:rPr lang="es-ES_tradnl" sz="2400" b="1" dirty="0" smtClean="0"/>
              <a:t>pluricultural </a:t>
            </a:r>
            <a:r>
              <a:rPr lang="es-ES_tradnl" sz="2400" b="1" dirty="0"/>
              <a:t>y plurilingüe</a:t>
            </a:r>
            <a:r>
              <a:rPr lang="es-ES_tradnl" sz="2400" b="1" dirty="0" smtClean="0"/>
              <a:t>.</a:t>
            </a:r>
          </a:p>
          <a:p>
            <a:pPr marL="457200" indent="-457200" algn="just">
              <a:buFont typeface="Arial"/>
              <a:buAutoNum type="arabicPeriod" startAt="2"/>
            </a:pPr>
            <a:r>
              <a:rPr lang="es-ES_tradnl" sz="2400" b="1" dirty="0"/>
              <a:t>Ampliación y fortalecimiento de los derechos </a:t>
            </a:r>
            <a:r>
              <a:rPr lang="es-ES_tradnl" sz="2400" b="1" dirty="0" smtClean="0"/>
              <a:t>humanos</a:t>
            </a:r>
            <a:r>
              <a:rPr lang="es-ES_tradnl" sz="2400" dirty="0" smtClean="0"/>
              <a:t>, entendidos éstos como un todo integral e interdependiente, concebidos en armonía con </a:t>
            </a:r>
            <a:r>
              <a:rPr lang="es-ES_tradnl" sz="2400" dirty="0"/>
              <a:t>los </a:t>
            </a:r>
            <a:r>
              <a:rPr lang="es-ES_tradnl" sz="2400" dirty="0" smtClean="0"/>
              <a:t>convenios </a:t>
            </a:r>
            <a:r>
              <a:rPr lang="es-ES_tradnl" sz="2400" dirty="0"/>
              <a:t>internacionales </a:t>
            </a:r>
            <a:r>
              <a:rPr lang="es-ES_tradnl" sz="2400" dirty="0" smtClean="0"/>
              <a:t>y regionales de </a:t>
            </a:r>
            <a:r>
              <a:rPr lang="es-ES_tradnl" sz="2400" dirty="0"/>
              <a:t>derechos </a:t>
            </a:r>
            <a:r>
              <a:rPr lang="es-ES_tradnl" sz="2400" dirty="0" smtClean="0"/>
              <a:t>humanos.</a:t>
            </a:r>
          </a:p>
          <a:p>
            <a:pPr marL="457200" indent="-457200" algn="just">
              <a:buFont typeface="Arial"/>
              <a:buAutoNum type="arabicPeriod" startAt="2"/>
            </a:pPr>
            <a:r>
              <a:rPr lang="es-ES_tradnl" sz="2400" b="1" dirty="0" smtClean="0"/>
              <a:t>Fortalecimiento de un Estado Constitucional Democrático</a:t>
            </a:r>
            <a:r>
              <a:rPr lang="es-ES_tradnl" sz="2400" dirty="0" smtClean="0"/>
              <a:t> </a:t>
            </a:r>
            <a:r>
              <a:rPr lang="es-ES_tradnl" sz="2400" b="1" dirty="0" smtClean="0"/>
              <a:t>y Social de Derecho</a:t>
            </a:r>
            <a:r>
              <a:rPr lang="es-ES_tradnl" sz="2400" dirty="0" smtClean="0"/>
              <a:t>, donde el poder público emane del pueblo y responda a las necesidades sociales y los gobernantes se constriñan a cumplir la Constitución y la ley. </a:t>
            </a:r>
            <a:endParaRPr lang="en-US" sz="2400" dirty="0"/>
          </a:p>
          <a:p>
            <a:pPr marL="457200" indent="-457200" algn="just">
              <a:buAutoNum type="arabicPeriod" startAt="2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906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30" y="366184"/>
            <a:ext cx="5788309" cy="10285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Consejo Superior</a:t>
            </a:r>
            <a:r>
              <a:rPr lang="es-ES_tradnl" sz="3600" dirty="0"/>
              <a:t> </a:t>
            </a:r>
            <a:r>
              <a:rPr lang="es-ES_tradnl" sz="3600" dirty="0" smtClean="0"/>
              <a:t>de la Judicatura 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30" y="1707019"/>
            <a:ext cx="5788309" cy="6768115"/>
          </a:xfrm>
        </p:spPr>
        <p:txBody>
          <a:bodyPr>
            <a:normAutofit fontScale="92500"/>
          </a:bodyPr>
          <a:lstStyle/>
          <a:p>
            <a:pPr algn="just"/>
            <a:r>
              <a:rPr lang="es-ES_tradnl" sz="3400" dirty="0" smtClean="0"/>
              <a:t>Sería el Órgano de Gobierno del Órgano Judicial. </a:t>
            </a:r>
            <a:endParaRPr lang="es-ES_tradnl" sz="3400" dirty="0"/>
          </a:p>
          <a:p>
            <a:pPr algn="just"/>
            <a:r>
              <a:rPr lang="es-ES_tradnl" sz="3400" dirty="0" smtClean="0"/>
              <a:t>Sera encargado de la </a:t>
            </a:r>
            <a:r>
              <a:rPr lang="es-ES_tradnl" sz="3400" b="1" dirty="0" smtClean="0"/>
              <a:t>selección y del nombramiento de los Magistrados </a:t>
            </a:r>
            <a:r>
              <a:rPr lang="es-ES_tradnl" sz="3400" dirty="0" smtClean="0"/>
              <a:t>de los Tribunales Superiores y jueces, asegurando una capacidad mínima técnico- jurídica a través de concursos públicos de antecedentes y oposición; así como administrar la carrera judicial y ventilar procesos disciplinarios del personal </a:t>
            </a:r>
            <a:r>
              <a:rPr lang="es-ES_tradnl" sz="3400" dirty="0" smtClean="0"/>
              <a:t>judicial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82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30" y="366184"/>
            <a:ext cx="5788309" cy="10285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Consejo Superior</a:t>
            </a:r>
            <a:r>
              <a:rPr lang="es-ES_tradnl" sz="3600" dirty="0"/>
              <a:t> </a:t>
            </a:r>
            <a:r>
              <a:rPr lang="es-ES_tradnl" sz="3600" dirty="0" smtClean="0"/>
              <a:t>de la Judicatura 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0481"/>
            <a:ext cx="6172200" cy="6934653"/>
          </a:xfrm>
        </p:spPr>
        <p:txBody>
          <a:bodyPr>
            <a:normAutofit fontScale="92500"/>
          </a:bodyPr>
          <a:lstStyle/>
          <a:p>
            <a:pPr algn="just"/>
            <a:r>
              <a:rPr lang="es-ES_tradnl" sz="3400" dirty="0" smtClean="0"/>
              <a:t>Estará integrado por 7 miembros, abogados o jueces </a:t>
            </a:r>
            <a:r>
              <a:rPr lang="es-ES_tradnl" sz="3400" dirty="0" smtClean="0"/>
              <a:t>de </a:t>
            </a:r>
            <a:r>
              <a:rPr lang="es-ES_tradnl" sz="3400" dirty="0" smtClean="0"/>
              <a:t>reconocida competencia, con </a:t>
            </a:r>
            <a:r>
              <a:rPr lang="es-ES_tradnl" sz="3400" dirty="0" smtClean="0"/>
              <a:t>m</a:t>
            </a:r>
            <a:r>
              <a:rPr lang="es-ES_tradnl" sz="3400" dirty="0" smtClean="0"/>
              <a:t>á</a:t>
            </a:r>
            <a:r>
              <a:rPr lang="es-ES_tradnl" sz="3400" dirty="0" smtClean="0"/>
              <a:t>s </a:t>
            </a:r>
            <a:r>
              <a:rPr lang="es-ES_tradnl" sz="3400" dirty="0" smtClean="0"/>
              <a:t>de 20 años de ejercicio profesional, elegidos por un </a:t>
            </a:r>
            <a:r>
              <a:rPr lang="es-ES_tradnl" sz="3400" dirty="0" smtClean="0"/>
              <a:t>per</a:t>
            </a:r>
            <a:r>
              <a:rPr lang="es-ES_tradnl" sz="3400" dirty="0" smtClean="0"/>
              <a:t>í</a:t>
            </a:r>
            <a:r>
              <a:rPr lang="es-ES_tradnl" sz="3400" dirty="0" smtClean="0"/>
              <a:t>odo </a:t>
            </a:r>
            <a:r>
              <a:rPr lang="es-ES_tradnl" sz="3400" dirty="0" smtClean="0"/>
              <a:t>de 6 años de la siguiente manera:</a:t>
            </a:r>
          </a:p>
          <a:p>
            <a:pPr algn="just"/>
            <a:r>
              <a:rPr lang="es-ES_tradnl" sz="3400" dirty="0" smtClean="0"/>
              <a:t>a) </a:t>
            </a:r>
            <a:r>
              <a:rPr lang="es-ES_tradnl" sz="3400" dirty="0" smtClean="0"/>
              <a:t>3 </a:t>
            </a:r>
            <a:r>
              <a:rPr lang="es-ES_tradnl" sz="3400" dirty="0" smtClean="0"/>
              <a:t>escogidos </a:t>
            </a:r>
            <a:r>
              <a:rPr lang="es-ES_tradnl" sz="3400" dirty="0" smtClean="0"/>
              <a:t>por la Asamblea de Jueces y Magistrados</a:t>
            </a:r>
          </a:p>
          <a:p>
            <a:pPr algn="just"/>
            <a:r>
              <a:rPr lang="es-ES_tradnl" sz="3400" dirty="0" smtClean="0"/>
              <a:t>b) </a:t>
            </a:r>
            <a:r>
              <a:rPr lang="es-ES_tradnl" sz="3400" dirty="0" smtClean="0"/>
              <a:t>3 </a:t>
            </a:r>
            <a:r>
              <a:rPr lang="es-ES_tradnl" sz="3400" dirty="0" smtClean="0"/>
              <a:t>elegidos </a:t>
            </a:r>
            <a:r>
              <a:rPr lang="es-ES_tradnl" sz="3400" dirty="0" smtClean="0"/>
              <a:t>por la Asamblea del Colegio Nacional de Abogados</a:t>
            </a:r>
          </a:p>
          <a:p>
            <a:pPr algn="just"/>
            <a:r>
              <a:rPr lang="es-ES_tradnl" sz="3400" dirty="0" smtClean="0"/>
              <a:t>c) </a:t>
            </a:r>
            <a:r>
              <a:rPr lang="es-ES_tradnl" sz="3400" dirty="0" smtClean="0"/>
              <a:t>1 </a:t>
            </a:r>
            <a:r>
              <a:rPr lang="es-ES_tradnl" sz="3400" dirty="0" smtClean="0"/>
              <a:t>por </a:t>
            </a:r>
            <a:r>
              <a:rPr lang="es-ES_tradnl" sz="3400" dirty="0" smtClean="0"/>
              <a:t>las Facultades de Derecho de las Universidades del país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028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30" y="366184"/>
            <a:ext cx="5788309" cy="10285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Corte Suprema de Justicia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0481"/>
            <a:ext cx="6172200" cy="711375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Compuesta del número de Magistrados que dicte la ley, sin suplentes, elegidos por la Asamblea Nacional mediante proceso de oposición y méritos, por un periodo de 7 años, sin poder ser reelectos. Cada dos años se designaran dos </a:t>
            </a:r>
            <a:r>
              <a:rPr lang="es-ES_tradnl" dirty="0" smtClean="0"/>
              <a:t>Magistrados </a:t>
            </a:r>
            <a:endParaRPr lang="es-ES_tradnl" dirty="0" smtClean="0"/>
          </a:p>
          <a:p>
            <a:pPr algn="just"/>
            <a:r>
              <a:rPr lang="es-ES_tradnl" dirty="0" smtClean="0"/>
              <a:t>Se requiere ser licenciado en Derecho, </a:t>
            </a:r>
            <a:r>
              <a:rPr lang="es-ES_tradnl" b="1" dirty="0" smtClean="0"/>
              <a:t>20 años de experiencia </a:t>
            </a:r>
            <a:r>
              <a:rPr lang="es-ES_tradnl" dirty="0" smtClean="0"/>
              <a:t>como abogado o profesor de Derecho en </a:t>
            </a:r>
            <a:r>
              <a:rPr lang="es-ES_tradnl" dirty="0" smtClean="0"/>
              <a:t>Universidad</a:t>
            </a:r>
            <a:endParaRPr lang="es-ES_tradnl" dirty="0" smtClean="0"/>
          </a:p>
          <a:p>
            <a:pPr algn="just"/>
            <a:r>
              <a:rPr lang="es-ES_tradnl" dirty="0" smtClean="0"/>
              <a:t>Escogerá un miembro del Consejo  Nacional </a:t>
            </a:r>
            <a:r>
              <a:rPr lang="es-ES_tradnl" dirty="0" smtClean="0"/>
              <a:t>Electoral</a:t>
            </a:r>
            <a:endParaRPr lang="es-ES_tradnl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101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028" y="366184"/>
            <a:ext cx="5703072" cy="104939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Procurador Gral de la Nación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28" y="1614597"/>
            <a:ext cx="5515951" cy="703964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sz="3300" dirty="0"/>
              <a:t>El Procurador General de la Nación y su suplente serán nombrados por el </a:t>
            </a:r>
            <a:r>
              <a:rPr lang="es-ES_tradnl" sz="3300" b="1" dirty="0"/>
              <a:t>Consejo Nacional de Participación Ciudadana y Control Social </a:t>
            </a:r>
            <a:r>
              <a:rPr lang="es-ES_tradnl" sz="3300" dirty="0"/>
              <a:t>de una terna remitida por el Presidente de la </a:t>
            </a:r>
            <a:r>
              <a:rPr lang="es-ES_tradnl" sz="3300" dirty="0" smtClean="0"/>
              <a:t>República </a:t>
            </a:r>
            <a:endParaRPr lang="es-ES_tradnl" sz="3300" dirty="0" smtClean="0"/>
          </a:p>
          <a:p>
            <a:pPr algn="just"/>
            <a:r>
              <a:rPr lang="es-ES_tradnl" sz="3300" dirty="0" smtClean="0"/>
              <a:t>Se elimina Procuraduría de la Administración</a:t>
            </a:r>
          </a:p>
          <a:p>
            <a:pPr algn="just"/>
            <a:r>
              <a:rPr lang="es-ES_tradnl" sz="3300" dirty="0" smtClean="0"/>
              <a:t>Se eleva a rango constitucional el Instituto de Defensoría de </a:t>
            </a:r>
            <a:r>
              <a:rPr lang="es-ES_tradnl" sz="3300" dirty="0" smtClean="0"/>
              <a:t>Oficio </a:t>
            </a:r>
            <a:endParaRPr lang="es-ES_tradnl" sz="3300" dirty="0" smtClean="0"/>
          </a:p>
          <a:p>
            <a:pPr algn="just"/>
            <a:r>
              <a:rPr lang="es-ES_tradnl" sz="3300" dirty="0" smtClean="0"/>
              <a:t>Se introducen los </a:t>
            </a:r>
            <a:r>
              <a:rPr lang="es-ES_tradnl" sz="3300" b="1" dirty="0" smtClean="0"/>
              <a:t>Jueces de </a:t>
            </a:r>
            <a:r>
              <a:rPr lang="es-ES_tradnl" sz="3300" b="1" dirty="0" smtClean="0"/>
              <a:t>Paz  </a:t>
            </a:r>
            <a:endParaRPr lang="es-ES_tradnl" sz="3300" b="1" dirty="0" smtClean="0"/>
          </a:p>
          <a:p>
            <a:pPr algn="just"/>
            <a:r>
              <a:rPr lang="es-ES_tradnl" sz="3300" b="1" dirty="0" smtClean="0"/>
              <a:t>Presupuesto no será inferior al 3% de los ingresos del Gobierno Central</a:t>
            </a:r>
          </a:p>
          <a:p>
            <a:pPr algn="just"/>
            <a:r>
              <a:rPr lang="es-ES_tradnl" sz="3300" dirty="0" smtClean="0"/>
              <a:t> </a:t>
            </a:r>
            <a:endParaRPr lang="en-US" sz="33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80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616" y="145720"/>
            <a:ext cx="4925330" cy="68697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Jurisdicción Constitucional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386" y="990285"/>
            <a:ext cx="5744714" cy="731950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_tradnl" sz="4400" dirty="0" smtClean="0"/>
              <a:t>1.Se </a:t>
            </a:r>
            <a:r>
              <a:rPr lang="es-ES_tradnl" sz="4400" dirty="0"/>
              <a:t>crea un </a:t>
            </a:r>
            <a:r>
              <a:rPr lang="es-ES_tradnl" sz="4400" b="1" i="1" dirty="0"/>
              <a:t>Tribunal Constitucional</a:t>
            </a:r>
            <a:r>
              <a:rPr lang="es-ES_tradnl" sz="4400" dirty="0"/>
              <a:t> como Órgano independiente y especializado para atender la guarda de la integridad de la Constitución. Seria un órgano de control, interpretación y administración de la justicia constitucional.  </a:t>
            </a:r>
            <a:endParaRPr lang="en-US" sz="4400" dirty="0"/>
          </a:p>
          <a:p>
            <a:pPr algn="just"/>
            <a:r>
              <a:rPr lang="es-ES_tradnl" sz="4400" dirty="0" smtClean="0"/>
              <a:t>2. Integrado </a:t>
            </a:r>
            <a:r>
              <a:rPr lang="es-ES_tradnl" sz="4400" dirty="0"/>
              <a:t>por </a:t>
            </a:r>
            <a:r>
              <a:rPr lang="es-ES_tradnl" sz="4400" b="1" dirty="0"/>
              <a:t>5</a:t>
            </a:r>
            <a:r>
              <a:rPr lang="es-ES_tradnl" sz="4400" b="1" dirty="0" smtClean="0"/>
              <a:t> </a:t>
            </a:r>
            <a:r>
              <a:rPr lang="es-ES_tradnl" sz="4400" b="1" dirty="0"/>
              <a:t>Magistrados </a:t>
            </a:r>
            <a:r>
              <a:rPr lang="es-ES_tradnl" sz="4400" b="1" dirty="0" smtClean="0"/>
              <a:t>elegidos escalonadamente </a:t>
            </a:r>
            <a:r>
              <a:rPr lang="es-ES_tradnl" sz="4400" b="1" dirty="0"/>
              <a:t>por periodo de 7</a:t>
            </a:r>
            <a:r>
              <a:rPr lang="es-ES_tradnl" sz="4400" b="1" dirty="0" smtClean="0"/>
              <a:t> años sin poder ser reelegidos</a:t>
            </a:r>
            <a:r>
              <a:rPr lang="es-ES_tradnl" sz="4400" dirty="0" smtClean="0"/>
              <a:t>. Sus </a:t>
            </a:r>
            <a:r>
              <a:rPr lang="es-ES_tradnl" sz="4400" dirty="0"/>
              <a:t>integrantes deberán ser nombrados entre juristas de reconocida competencia con más de </a:t>
            </a:r>
            <a:r>
              <a:rPr lang="es-ES_tradnl" sz="4400" b="1" dirty="0" smtClean="0"/>
              <a:t>20 años de </a:t>
            </a:r>
            <a:r>
              <a:rPr lang="es-ES_tradnl" sz="4400" b="1" dirty="0"/>
              <a:t>ejercicio </a:t>
            </a:r>
            <a:r>
              <a:rPr lang="es-ES_tradnl" sz="4400" b="1" dirty="0" smtClean="0"/>
              <a:t>profesional</a:t>
            </a:r>
            <a:r>
              <a:rPr lang="en-US" sz="4400" b="1" dirty="0" smtClean="0"/>
              <a:t>.</a:t>
            </a:r>
          </a:p>
          <a:p>
            <a:pPr algn="just"/>
            <a:r>
              <a:rPr lang="es-ES_tradnl" sz="4400" dirty="0" smtClean="0"/>
              <a:t>3. Tres elegidos por la Asamblea, uno por el Órgano Ejecutivo y otro por el Consejo Superior de la Judicatura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1884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565" y="366185"/>
            <a:ext cx="5517632" cy="9244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b="1" dirty="0" smtClean="0"/>
              <a:t>R</a:t>
            </a:r>
            <a:r>
              <a:rPr lang="es-ES_tradnl" sz="3600" b="1" dirty="0" smtClean="0"/>
              <a:t>é</a:t>
            </a:r>
            <a:r>
              <a:rPr lang="es-ES_tradnl" sz="3600" b="1" dirty="0" smtClean="0"/>
              <a:t>gimen </a:t>
            </a:r>
            <a:r>
              <a:rPr lang="es-ES_tradnl" sz="3600" b="1" dirty="0" smtClean="0"/>
              <a:t>Municipal</a:t>
            </a:r>
            <a:endParaRPr lang="es-ES_tradnl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61299"/>
            <a:ext cx="5924297" cy="7422644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Se instituye la </a:t>
            </a:r>
            <a:r>
              <a:rPr lang="es-ES_tradnl" b="1" dirty="0" smtClean="0"/>
              <a:t>descentralización </a:t>
            </a:r>
            <a:r>
              <a:rPr lang="es-ES_tradnl" dirty="0" smtClean="0"/>
              <a:t>como instrumento de organización democrática y como política permanente obligatoria del </a:t>
            </a:r>
            <a:r>
              <a:rPr lang="es-ES_tradnl" dirty="0" smtClean="0"/>
              <a:t>Estado. </a:t>
            </a:r>
            <a:r>
              <a:rPr lang="es-ES_tradnl" dirty="0" smtClean="0"/>
              <a:t>El proceso se realiza con base a autonomía, equidad, sostenibilidad y eficiencia</a:t>
            </a:r>
            <a:endParaRPr lang="en-US" dirty="0"/>
          </a:p>
          <a:p>
            <a:pPr algn="just"/>
            <a:r>
              <a:rPr lang="es-ES_tradnl" dirty="0" smtClean="0"/>
              <a:t>Los </a:t>
            </a:r>
            <a:r>
              <a:rPr lang="es-ES_tradnl" dirty="0"/>
              <a:t>Gobiernos Autónomos Descentralizados de las </a:t>
            </a:r>
            <a:r>
              <a:rPr lang="es-ES_tradnl" dirty="0" smtClean="0"/>
              <a:t>Comarcas</a:t>
            </a:r>
            <a:r>
              <a:rPr lang="es-ES_tradnl" dirty="0"/>
              <a:t> </a:t>
            </a:r>
            <a:r>
              <a:rPr lang="es-ES_tradnl" dirty="0" smtClean="0"/>
              <a:t>y</a:t>
            </a:r>
            <a:r>
              <a:rPr lang="es-ES_tradnl" dirty="0" smtClean="0"/>
              <a:t> </a:t>
            </a:r>
            <a:r>
              <a:rPr lang="es-ES_tradnl" dirty="0"/>
              <a:t>Municipios y </a:t>
            </a:r>
            <a:r>
              <a:rPr lang="es-ES_tradnl" dirty="0" smtClean="0"/>
              <a:t>tendrán </a:t>
            </a:r>
            <a:r>
              <a:rPr lang="es-ES_tradnl" dirty="0"/>
              <a:t>facultades legislativas en el ámbito de sus competencias y jurisdicciones territoriales.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808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135" y="366184"/>
            <a:ext cx="5330242" cy="7787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Hacienda </a:t>
            </a:r>
            <a:r>
              <a:rPr lang="es-ES_tradnl" sz="3600" dirty="0" smtClean="0"/>
              <a:t>P</a:t>
            </a:r>
            <a:r>
              <a:rPr lang="es-ES_tradnl" sz="3600" dirty="0" smtClean="0"/>
              <a:t>ú</a:t>
            </a:r>
            <a:r>
              <a:rPr lang="es-ES_tradnl" sz="3600" dirty="0" smtClean="0"/>
              <a:t>blica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1394760"/>
            <a:ext cx="5600918" cy="7348507"/>
          </a:xfrm>
        </p:spPr>
        <p:txBody>
          <a:bodyPr>
            <a:normAutofit fontScale="77500" lnSpcReduction="20000"/>
          </a:bodyPr>
          <a:lstStyle/>
          <a:p>
            <a:r>
              <a:rPr lang="es-ES_tradnl" b="1" dirty="0"/>
              <a:t>Presupuesto General del Estado </a:t>
            </a:r>
            <a:endParaRPr lang="es-ES_tradnl" b="1" dirty="0" smtClean="0"/>
          </a:p>
          <a:p>
            <a:pPr algn="just"/>
            <a:r>
              <a:rPr lang="es-ES_tradnl" dirty="0" smtClean="0"/>
              <a:t>Ser</a:t>
            </a:r>
            <a:r>
              <a:rPr lang="es-ES_tradnl" dirty="0" smtClean="0"/>
              <a:t>á </a:t>
            </a:r>
            <a:r>
              <a:rPr lang="es-ES_tradnl" b="1" dirty="0" smtClean="0"/>
              <a:t>elaborado</a:t>
            </a:r>
            <a:r>
              <a:rPr lang="es-ES_tradnl" dirty="0" smtClean="0"/>
              <a:t> por Comisión con representación de los 3 Órganos y de la Contraloría</a:t>
            </a:r>
          </a:p>
          <a:p>
            <a:pPr marL="0" indent="0" algn="just">
              <a:buNone/>
            </a:pPr>
            <a:endParaRPr lang="es-ES_tradnl" dirty="0" smtClean="0"/>
          </a:p>
          <a:p>
            <a:r>
              <a:rPr lang="es-ES_tradnl" dirty="0" smtClean="0"/>
              <a:t>La </a:t>
            </a:r>
            <a:r>
              <a:rPr lang="es-ES_tradnl" dirty="0" smtClean="0"/>
              <a:t>Asamblea </a:t>
            </a:r>
            <a:r>
              <a:rPr lang="es-ES_tradnl" dirty="0"/>
              <a:t>Nacional, podría </a:t>
            </a:r>
            <a:r>
              <a:rPr lang="es-ES_tradnl" b="1" dirty="0"/>
              <a:t>eliminar o reducir, o modificar,</a:t>
            </a:r>
            <a:r>
              <a:rPr lang="es-ES_tradnl" dirty="0"/>
              <a:t> bajo criterios rigurosos,  gastos contemplados en el proyecto de ley de </a:t>
            </a:r>
            <a:r>
              <a:rPr lang="es-ES_tradnl" dirty="0" smtClean="0"/>
              <a:t>presupuesto</a:t>
            </a:r>
            <a:endParaRPr lang="es-ES_tradnl" dirty="0" smtClean="0"/>
          </a:p>
          <a:p>
            <a:endParaRPr lang="en-US" dirty="0"/>
          </a:p>
          <a:p>
            <a:pPr algn="just"/>
            <a:r>
              <a:rPr lang="es-ES_tradnl" dirty="0" smtClean="0"/>
              <a:t>La </a:t>
            </a:r>
            <a:r>
              <a:rPr lang="es-ES_tradnl" dirty="0"/>
              <a:t>Asamblea Nacional podrá </a:t>
            </a:r>
            <a:r>
              <a:rPr lang="es-ES_tradnl" b="1" dirty="0"/>
              <a:t>aumentar </a:t>
            </a:r>
            <a:r>
              <a:rPr lang="es-ES_tradnl" dirty="0"/>
              <a:t>los gastos previstos en el proyecto de presupuesto, o incluir alguno nuevo, y al mismo tiempo aumentar el cálculo de los ingresos. Estas modificaciones no requieren la aprobación del Consejo de Gabinete o del concepto favorable de la </a:t>
            </a:r>
            <a:r>
              <a:rPr lang="es-ES_tradnl" dirty="0" smtClean="0"/>
              <a:t>Contraloría </a:t>
            </a:r>
            <a:r>
              <a:rPr lang="es-ES_tradnl" dirty="0"/>
              <a:t>de la </a:t>
            </a:r>
            <a:r>
              <a:rPr lang="es-ES_tradnl" dirty="0" smtClean="0"/>
              <a:t>Rep. Se requerirá una verificación de </a:t>
            </a:r>
            <a:r>
              <a:rPr lang="es-ES_tradnl" dirty="0"/>
              <a:t>los ingresos propuestos en el </a:t>
            </a:r>
            <a:r>
              <a:rPr lang="es-ES_tradnl" dirty="0" smtClean="0"/>
              <a:t>presupuesto.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976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366186"/>
            <a:ext cx="5059564" cy="9244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sz="3600" dirty="0" smtClean="0"/>
              <a:t>Tribunal de Cuentas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275" y="1561299"/>
            <a:ext cx="4872173" cy="6296406"/>
          </a:xfrm>
        </p:spPr>
        <p:txBody>
          <a:bodyPr>
            <a:normAutofit/>
          </a:bodyPr>
          <a:lstStyle/>
          <a:p>
            <a:pPr algn="just"/>
            <a:r>
              <a:rPr lang="es-ES_tradnl" dirty="0" smtClean="0"/>
              <a:t>Se mantienen sus objetivos y composición. Los tres magistrados que lo integran </a:t>
            </a:r>
            <a:r>
              <a:rPr lang="es-ES_tradnl" dirty="0" smtClean="0"/>
              <a:t>ser</a:t>
            </a:r>
            <a:r>
              <a:rPr lang="es-ES_tradnl" dirty="0" smtClean="0"/>
              <a:t>í</a:t>
            </a:r>
            <a:r>
              <a:rPr lang="es-ES_tradnl" dirty="0" smtClean="0"/>
              <a:t>an </a:t>
            </a:r>
            <a:r>
              <a:rPr lang="es-ES_tradnl" dirty="0" smtClean="0"/>
              <a:t>designados por la Asamblea Nacional, con base a méritos. </a:t>
            </a:r>
          </a:p>
          <a:p>
            <a:pPr algn="just"/>
            <a:r>
              <a:rPr lang="es-ES_tradnl" dirty="0" smtClean="0"/>
              <a:t>Serán </a:t>
            </a:r>
            <a:r>
              <a:rPr lang="es-ES_tradnl" dirty="0"/>
              <a:t>designados para un </a:t>
            </a:r>
            <a:r>
              <a:rPr lang="es-ES_tradnl" dirty="0" smtClean="0"/>
              <a:t>per</a:t>
            </a:r>
            <a:r>
              <a:rPr lang="es-ES_tradnl" dirty="0" smtClean="0"/>
              <a:t>í</a:t>
            </a:r>
            <a:r>
              <a:rPr lang="es-ES_tradnl" dirty="0" smtClean="0"/>
              <a:t>odo </a:t>
            </a:r>
            <a:r>
              <a:rPr lang="es-ES_tradnl" dirty="0"/>
              <a:t>de </a:t>
            </a:r>
            <a:r>
              <a:rPr lang="es-ES_tradnl" dirty="0"/>
              <a:t>6</a:t>
            </a:r>
            <a:r>
              <a:rPr lang="es-ES_tradnl" dirty="0" smtClean="0"/>
              <a:t> </a:t>
            </a:r>
            <a:r>
              <a:rPr lang="es-ES_tradnl" dirty="0"/>
              <a:t>años y no podrán ser </a:t>
            </a:r>
            <a:r>
              <a:rPr lang="es-ES_tradnl" dirty="0" smtClean="0"/>
              <a:t>reelegidos</a:t>
            </a:r>
            <a:r>
              <a:rPr lang="es-ES_tradnl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28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14" y="366184"/>
            <a:ext cx="5330240" cy="152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_tradnl" sz="3600" dirty="0" smtClean="0"/>
              <a:t>Procedimiento para Reformar la Constitución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8" y="2133601"/>
            <a:ext cx="5580095" cy="6341534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 smtClean="0"/>
              <a:t>Reformas Parciales</a:t>
            </a:r>
            <a:r>
              <a:rPr lang="es-ES_tradnl" dirty="0" smtClean="0"/>
              <a:t>: Mediante referéndum solicitado por el Órgano</a:t>
            </a:r>
            <a:r>
              <a:rPr lang="es-ES_tradnl" dirty="0"/>
              <a:t> </a:t>
            </a:r>
            <a:r>
              <a:rPr lang="es-ES_tradnl" dirty="0" smtClean="0"/>
              <a:t>Ejecutivo, o por la ciudadanía con respaldo de al menos 2% de las personas inscritas en el registro electoral.</a:t>
            </a:r>
          </a:p>
          <a:p>
            <a:pPr algn="just"/>
            <a:r>
              <a:rPr lang="es-ES_tradnl" dirty="0" smtClean="0"/>
              <a:t>Por aprobación de dos legislaturas distintas consecutivas. Se convocaría un referéndum  dentro de 3 meses luego de la aprobación de la segunda legislatura.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828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80" y="366185"/>
            <a:ext cx="5559274" cy="9244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Reformas a la Constitución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280" y="1463901"/>
            <a:ext cx="5559274" cy="7190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_tradnl" b="1" dirty="0" smtClean="0"/>
              <a:t>Asamblea Constituyente:</a:t>
            </a:r>
            <a:r>
              <a:rPr lang="es-ES_tradnl" dirty="0" smtClean="0"/>
              <a:t> </a:t>
            </a:r>
          </a:p>
          <a:p>
            <a:pPr algn="just"/>
            <a:r>
              <a:rPr lang="es-ES_tradnl" dirty="0" smtClean="0"/>
              <a:t>1. convocada </a:t>
            </a:r>
            <a:r>
              <a:rPr lang="es-ES_tradnl" dirty="0"/>
              <a:t>por el </a:t>
            </a:r>
            <a:r>
              <a:rPr lang="es-ES_tradnl" dirty="0" smtClean="0"/>
              <a:t>Órgano Ejecutivo, con la ratificación de la mayoría absoluta del Órgano Legislativo.</a:t>
            </a:r>
          </a:p>
          <a:p>
            <a:pPr algn="just"/>
            <a:r>
              <a:rPr lang="es-ES_tradnl" dirty="0" smtClean="0"/>
              <a:t>2. Convocada por iniciativa de 2/3 partes de los integrantes de la Asamblea Nacional. </a:t>
            </a:r>
          </a:p>
          <a:p>
            <a:pPr algn="just"/>
            <a:r>
              <a:rPr lang="es-ES_tradnl" dirty="0" smtClean="0"/>
              <a:t>3. Por decisión ciudadana, acompañada de firmas de al menos 2% de las personas inscritas en el registro electoral al 31 de diciembre del año anterior a la solicitud. Se tendrá hasta 12 meses para cumplir con este requisito.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9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84" y="624519"/>
            <a:ext cx="5017922" cy="116576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Resumen de la Propuesta</a:t>
            </a:r>
            <a:br>
              <a:rPr lang="es-ES_tradnl" sz="3600" dirty="0" smtClean="0"/>
            </a:br>
            <a:r>
              <a:rPr lang="es-ES_tradnl" sz="3600" dirty="0" smtClean="0"/>
              <a:t>Principios Básicos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275" y="1998461"/>
            <a:ext cx="4830531" cy="61827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dirty="0" smtClean="0"/>
              <a:t>4. Establecimiento de una </a:t>
            </a:r>
            <a:r>
              <a:rPr lang="es-ES_tradnl" b="1" dirty="0" smtClean="0"/>
              <a:t>democracia participativa</a:t>
            </a:r>
            <a:r>
              <a:rPr lang="es-ES_tradnl" dirty="0" smtClean="0"/>
              <a:t>, ejercida a través de instituciones de la democracia semi-directa. Se propone creación de un </a:t>
            </a:r>
            <a:r>
              <a:rPr lang="es-ES_tradnl" b="1" dirty="0" smtClean="0"/>
              <a:t>Consejo Nacional Permanente de Participación Ciudadana </a:t>
            </a:r>
            <a:r>
              <a:rPr lang="es-ES_tradnl" dirty="0" smtClean="0"/>
              <a:t>(CNPPC).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endParaRPr lang="en-US" sz="2400" dirty="0"/>
          </a:p>
          <a:p>
            <a:pPr marL="457200" indent="-457200" algn="just">
              <a:buAutoNum type="arabicPeriod" startAt="2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131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135" y="366184"/>
            <a:ext cx="5163672" cy="94702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3600" dirty="0" smtClean="0"/>
              <a:t>Reformas a la Constitución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134" y="1463901"/>
            <a:ext cx="5163673" cy="7011233"/>
          </a:xfrm>
        </p:spPr>
        <p:txBody>
          <a:bodyPr>
            <a:normAutofit/>
          </a:bodyPr>
          <a:lstStyle/>
          <a:p>
            <a:pPr algn="just"/>
            <a:r>
              <a:rPr lang="es-ES_tradnl" sz="3600" dirty="0" smtClean="0"/>
              <a:t>Esta Convocatoria a Asamblea </a:t>
            </a:r>
            <a:r>
              <a:rPr lang="es-ES_tradnl" sz="3600" dirty="0" smtClean="0"/>
              <a:t>Constituyente la haría el Consejo Nacional </a:t>
            </a:r>
            <a:r>
              <a:rPr lang="es-ES_tradnl" sz="3600" dirty="0" smtClean="0"/>
              <a:t>Electoral </a:t>
            </a:r>
          </a:p>
          <a:p>
            <a:pPr algn="just"/>
            <a:r>
              <a:rPr lang="es-ES_tradnl" sz="3600" dirty="0" smtClean="0"/>
              <a:t>El </a:t>
            </a:r>
            <a:r>
              <a:rPr lang="es-ES_tradnl" sz="3600" dirty="0" smtClean="0"/>
              <a:t>nuevo </a:t>
            </a:r>
            <a:r>
              <a:rPr lang="es-ES_tradnl" sz="3600" dirty="0" smtClean="0"/>
              <a:t>texto </a:t>
            </a:r>
            <a:r>
              <a:rPr lang="es-ES_tradnl" sz="3600" dirty="0" smtClean="0"/>
              <a:t>constitucional</a:t>
            </a:r>
            <a:r>
              <a:rPr lang="es-ES_tradnl" sz="3600" dirty="0"/>
              <a:t> </a:t>
            </a:r>
            <a:r>
              <a:rPr lang="es-ES_tradnl" sz="3600" dirty="0" smtClean="0"/>
              <a:t>se someter</a:t>
            </a:r>
            <a:r>
              <a:rPr lang="es-ES_tradnl" sz="3600" dirty="0" smtClean="0"/>
              <a:t>á</a:t>
            </a:r>
            <a:r>
              <a:rPr lang="es-ES_tradnl" sz="3600" dirty="0" smtClean="0"/>
              <a:t>  referéndum</a:t>
            </a:r>
          </a:p>
          <a:p>
            <a:pPr algn="just"/>
            <a:r>
              <a:rPr lang="es-ES_tradnl" sz="3600" dirty="0" smtClean="0"/>
              <a:t>Los </a:t>
            </a:r>
            <a:r>
              <a:rPr lang="es-ES_tradnl" sz="3600" dirty="0" smtClean="0"/>
              <a:t>poderes constituidos no podrán en ninguna forma impedir las decisiones de la Asamblea </a:t>
            </a:r>
            <a:r>
              <a:rPr lang="es-ES_tradnl" sz="3600" dirty="0" smtClean="0"/>
              <a:t>Constituyente</a:t>
            </a:r>
            <a:endParaRPr lang="es-ES_tradnl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38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035" y="666154"/>
            <a:ext cx="5557571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Resumen de la Propuesta</a:t>
            </a:r>
            <a:br>
              <a:rPr lang="es-ES_tradnl" sz="3600" dirty="0" smtClean="0"/>
            </a:br>
            <a:r>
              <a:rPr lang="es-ES_tradnl" sz="3600" dirty="0" smtClean="0"/>
              <a:t>Principios </a:t>
            </a:r>
            <a:r>
              <a:rPr lang="es-ES_tradnl" sz="3600" dirty="0" smtClean="0"/>
              <a:t>B</a:t>
            </a:r>
            <a:r>
              <a:rPr lang="es-ES_tradnl" sz="3600" dirty="0" smtClean="0"/>
              <a:t>á</a:t>
            </a:r>
            <a:r>
              <a:rPr lang="es-ES_tradnl" sz="3600" dirty="0" smtClean="0"/>
              <a:t>sicos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5" y="1936009"/>
            <a:ext cx="5384651" cy="653912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es-ES_tradnl" sz="2000" b="1" dirty="0" smtClean="0"/>
          </a:p>
          <a:p>
            <a:pPr marL="0" indent="0" algn="just">
              <a:buNone/>
            </a:pPr>
            <a:r>
              <a:rPr lang="es-ES_tradnl" sz="5100" dirty="0"/>
              <a:t>5</a:t>
            </a:r>
            <a:r>
              <a:rPr lang="es-ES_tradnl" sz="5100" dirty="0" smtClean="0"/>
              <a:t>. Establecer </a:t>
            </a:r>
            <a:r>
              <a:rPr lang="es-ES_tradnl" sz="5100" b="1" dirty="0" smtClean="0"/>
              <a:t>mecanismos que permitan mayor legitimidad y representatividad política </a:t>
            </a:r>
            <a:r>
              <a:rPr lang="es-ES_tradnl" sz="5100" dirty="0" smtClean="0"/>
              <a:t>en los cargos de elección popular. Se introduce la </a:t>
            </a:r>
            <a:r>
              <a:rPr lang="es-ES_tradnl" sz="5100" dirty="0" smtClean="0"/>
              <a:t>2ª </a:t>
            </a:r>
            <a:r>
              <a:rPr lang="es-ES_tradnl" sz="5100" dirty="0" smtClean="0"/>
              <a:t>Vuelta </a:t>
            </a:r>
            <a:r>
              <a:rPr lang="es-ES_tradnl" sz="5100" dirty="0" smtClean="0"/>
              <a:t>electoral para elecciones </a:t>
            </a:r>
            <a:r>
              <a:rPr lang="es-ES_tradnl" sz="5100" dirty="0" smtClean="0"/>
              <a:t>presidenciales; </a:t>
            </a:r>
            <a:r>
              <a:rPr lang="es-ES_tradnl" sz="5100" dirty="0" smtClean="0"/>
              <a:t>fortalecimiento de la paridad electoral y postulaciones </a:t>
            </a:r>
            <a:r>
              <a:rPr lang="es-ES_tradnl" sz="5100" dirty="0" smtClean="0"/>
              <a:t>independientes; diputados nacionales </a:t>
            </a:r>
            <a:r>
              <a:rPr lang="es-ES_tradnl" sz="5100" dirty="0" smtClean="0"/>
              <a:t>y </a:t>
            </a:r>
            <a:r>
              <a:rPr lang="es-ES_tradnl" sz="5100" dirty="0" smtClean="0"/>
              <a:t>provinciales y no reelecci</a:t>
            </a:r>
            <a:r>
              <a:rPr lang="es-ES_tradnl" sz="5100" dirty="0" smtClean="0"/>
              <a:t>ón en ningún cargo de elección, como</a:t>
            </a:r>
            <a:r>
              <a:rPr lang="es-ES_tradnl" sz="5100" dirty="0" smtClean="0"/>
              <a:t> </a:t>
            </a:r>
            <a:r>
              <a:rPr lang="es-ES_tradnl" sz="5100" dirty="0" smtClean="0"/>
              <a:t>formas para erradicar el clientelismo y la </a:t>
            </a:r>
            <a:r>
              <a:rPr lang="es-ES_tradnl" sz="5100" dirty="0" smtClean="0"/>
              <a:t>corrupción</a:t>
            </a:r>
            <a:r>
              <a:rPr lang="es-ES_tradnl" sz="5100" dirty="0"/>
              <a:t>.</a:t>
            </a: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31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035" y="124906"/>
            <a:ext cx="5557571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>Resumen de la Propuesta</a:t>
            </a:r>
            <a:br>
              <a:rPr lang="es-ES_tradnl" sz="3600" dirty="0" smtClean="0"/>
            </a:br>
            <a:r>
              <a:rPr lang="es-ES_tradnl" sz="3600" dirty="0" smtClean="0"/>
              <a:t>Principios </a:t>
            </a:r>
            <a:r>
              <a:rPr lang="es-ES_tradnl" sz="3600" dirty="0" smtClean="0"/>
              <a:t>B</a:t>
            </a:r>
            <a:r>
              <a:rPr lang="es-ES_tradnl" sz="3600" dirty="0" smtClean="0"/>
              <a:t>á</a:t>
            </a:r>
            <a:r>
              <a:rPr lang="es-ES_tradnl" sz="3600" dirty="0" smtClean="0"/>
              <a:t>sicos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5" y="1394759"/>
            <a:ext cx="5384651" cy="74109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2800" dirty="0"/>
              <a:t>6</a:t>
            </a:r>
            <a:r>
              <a:rPr lang="es-ES_tradnl" sz="2800" dirty="0" smtClean="0"/>
              <a:t>. Introducción de un </a:t>
            </a:r>
            <a:r>
              <a:rPr lang="es-ES_tradnl" sz="2800" b="1" dirty="0" smtClean="0"/>
              <a:t>régimen semi-presidencialista</a:t>
            </a:r>
            <a:r>
              <a:rPr lang="es-ES_tradnl" sz="2800" dirty="0" smtClean="0"/>
              <a:t> que permita una distribución más equilibrada del poder </a:t>
            </a:r>
            <a:r>
              <a:rPr lang="es-ES_tradnl" sz="2800" dirty="0" smtClean="0"/>
              <a:t>político</a:t>
            </a:r>
            <a:endParaRPr lang="es-ES_tradnl" sz="2800" dirty="0" smtClean="0"/>
          </a:p>
          <a:p>
            <a:pPr marL="0" indent="0" algn="just">
              <a:buNone/>
            </a:pPr>
            <a:r>
              <a:rPr lang="es-ES_tradnl" sz="2800" dirty="0"/>
              <a:t>7</a:t>
            </a:r>
            <a:r>
              <a:rPr lang="es-ES_tradnl" sz="2800" dirty="0" smtClean="0"/>
              <a:t>. Fortalecimiento de la </a:t>
            </a:r>
            <a:r>
              <a:rPr lang="es-ES_tradnl" sz="2800" b="1" dirty="0" smtClean="0"/>
              <a:t>independencia, transparencia e imparcialidad en la administración de justicia,</a:t>
            </a:r>
            <a:r>
              <a:rPr lang="es-ES_tradnl" sz="2800" dirty="0" smtClean="0"/>
              <a:t> a través de la creación de un Consejo Superior de la Judicatura y de un Tribunal Constitucional.</a:t>
            </a:r>
          </a:p>
          <a:p>
            <a:pPr marL="0" indent="0" algn="just">
              <a:buNone/>
            </a:pPr>
            <a:endParaRPr lang="es-ES_tradnl" sz="2800" dirty="0" smtClean="0"/>
          </a:p>
          <a:p>
            <a:pPr marL="0" indent="0" algn="just">
              <a:buNone/>
            </a:pPr>
            <a:r>
              <a:rPr lang="es-ES_tradnl" sz="2800" dirty="0"/>
              <a:t>8</a:t>
            </a:r>
            <a:r>
              <a:rPr lang="es-ES_tradnl" sz="2800" dirty="0" smtClean="0"/>
              <a:t>. </a:t>
            </a:r>
            <a:r>
              <a:rPr lang="es-ES_tradnl" sz="2800" b="1" dirty="0" smtClean="0"/>
              <a:t>Retorno al Régimen Municipal </a:t>
            </a:r>
            <a:r>
              <a:rPr lang="es-ES_tradnl" sz="2800" dirty="0" smtClean="0"/>
              <a:t>establecido en la Constitución del año 1946, con fortalecimiento de las instituciones de control.</a:t>
            </a:r>
            <a:endParaRPr lang="en-US" sz="2800" dirty="0" smtClean="0"/>
          </a:p>
          <a:p>
            <a:pPr marL="457200" indent="-457200" algn="just">
              <a:buAutoNum type="arabicPeriod" startAt="2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26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98" y="124906"/>
            <a:ext cx="5557571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¿Por </a:t>
            </a:r>
            <a:r>
              <a:rPr lang="es-ES_tradnl" sz="3600" dirty="0" smtClean="0"/>
              <a:t>qué </a:t>
            </a:r>
            <a:r>
              <a:rPr lang="es-ES_tradnl" sz="3600" dirty="0" smtClean="0"/>
              <a:t>Modificaciones?</a:t>
            </a: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/>
              <a:t> </a:t>
            </a:r>
            <a:r>
              <a:rPr lang="es-ES_tradnl" sz="3600" dirty="0" smtClean="0"/>
              <a:t>Propuestas </a:t>
            </a:r>
            <a:br>
              <a:rPr lang="es-ES_tradnl" sz="3600" dirty="0" smtClean="0"/>
            </a:b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955" y="1207407"/>
            <a:ext cx="5384651" cy="757749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_tradnl" sz="3100" dirty="0" smtClean="0"/>
              <a:t>1.</a:t>
            </a:r>
            <a:r>
              <a:rPr lang="es-ES_tradnl" sz="3100" dirty="0"/>
              <a:t> </a:t>
            </a:r>
            <a:r>
              <a:rPr lang="es-ES_tradnl" sz="3100" dirty="0" smtClean="0"/>
              <a:t>Reorganización del </a:t>
            </a:r>
            <a:r>
              <a:rPr lang="es-ES_tradnl" sz="3100" dirty="0" smtClean="0"/>
              <a:t>poder político. Se reemplaza sistema presidencialista por un régimen semi-presidencialista que permita </a:t>
            </a:r>
            <a:r>
              <a:rPr lang="es-ES_tradnl" sz="3100" dirty="0" smtClean="0"/>
              <a:t>mayor</a:t>
            </a:r>
            <a:r>
              <a:rPr lang="es-ES_tradnl" sz="3100" dirty="0" smtClean="0"/>
              <a:t> </a:t>
            </a:r>
            <a:r>
              <a:rPr lang="es-ES_tradnl" sz="3100" dirty="0" smtClean="0"/>
              <a:t>equilibrio entre Órganos del Estado. </a:t>
            </a:r>
          </a:p>
          <a:p>
            <a:pPr marL="0" indent="0" algn="just">
              <a:buNone/>
            </a:pPr>
            <a:endParaRPr lang="es-ES_tradnl" sz="3100" dirty="0" smtClean="0"/>
          </a:p>
          <a:p>
            <a:pPr marL="0" indent="0" algn="just">
              <a:buNone/>
            </a:pPr>
            <a:r>
              <a:rPr lang="es-ES_tradnl" sz="3100" dirty="0"/>
              <a:t>2</a:t>
            </a:r>
            <a:r>
              <a:rPr lang="es-ES_tradnl" sz="3100" dirty="0" smtClean="0"/>
              <a:t>. Modificar la estructura del Órgano Legislativo, la integración y funcionamiento del Órgano Judicial y el poder centralizado en el Órgano Ejecutivo. </a:t>
            </a:r>
          </a:p>
          <a:p>
            <a:pPr marL="0" indent="0" algn="just">
              <a:buNone/>
            </a:pPr>
            <a:endParaRPr lang="es-ES_tradnl" sz="3100" dirty="0"/>
          </a:p>
          <a:p>
            <a:pPr marL="0" indent="0" algn="just">
              <a:buNone/>
            </a:pPr>
            <a:r>
              <a:rPr lang="es-ES_tradnl" sz="3100" dirty="0" smtClean="0"/>
              <a:t>3. </a:t>
            </a:r>
            <a:r>
              <a:rPr lang="es-ES_tradnl" sz="3100" b="1" dirty="0" smtClean="0"/>
              <a:t>Transitar</a:t>
            </a:r>
            <a:r>
              <a:rPr lang="es-ES_tradnl" sz="3100" dirty="0" smtClean="0"/>
              <a:t> desde la actual democracia representativa </a:t>
            </a:r>
            <a:r>
              <a:rPr lang="es-ES_tradnl" sz="3100" b="1" dirty="0" smtClean="0"/>
              <a:t>a una participativa</a:t>
            </a:r>
            <a:r>
              <a:rPr lang="es-ES_tradnl" sz="3100" dirty="0" smtClean="0"/>
              <a:t>, promoviendo a la vez un proceso de descentralización para reemplazar la excesiva centralización. </a:t>
            </a:r>
          </a:p>
          <a:p>
            <a:pPr marL="0" indent="0" algn="just">
              <a:buNone/>
            </a:pPr>
            <a:endParaRPr lang="es-ES_tradnl" sz="3100" dirty="0" smtClean="0"/>
          </a:p>
          <a:p>
            <a:pPr marL="0" indent="0" algn="just">
              <a:buNone/>
            </a:pPr>
            <a:r>
              <a:rPr lang="es-ES_tradnl" sz="3100" dirty="0"/>
              <a:t>4</a:t>
            </a:r>
            <a:r>
              <a:rPr lang="es-ES_tradnl" sz="3100" dirty="0" smtClean="0"/>
              <a:t>. La </a:t>
            </a:r>
            <a:r>
              <a:rPr lang="es-ES_tradnl" sz="3100" b="1" dirty="0" smtClean="0"/>
              <a:t>desburocratización de la administración publica,</a:t>
            </a:r>
            <a:r>
              <a:rPr lang="es-ES_tradnl" sz="3100" dirty="0" smtClean="0"/>
              <a:t> eliminando suplentes en todos los niveles, eliminando representantes de corregimiento, sustituyéndolos por concejales. </a:t>
            </a:r>
            <a:endParaRPr lang="en-US" sz="31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7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80" y="124906"/>
            <a:ext cx="5255012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Consultas Claves sobre las Modificaciones</a:t>
            </a:r>
            <a:br>
              <a:rPr lang="es-ES_tradnl" sz="3600" dirty="0" smtClean="0"/>
            </a:br>
            <a:r>
              <a:rPr lang="es-ES_tradnl" sz="3600" dirty="0" smtClean="0"/>
              <a:t> </a:t>
            </a:r>
            <a:br>
              <a:rPr lang="es-ES_tradnl" sz="3600" dirty="0" smtClean="0"/>
            </a:br>
            <a:endParaRPr lang="es-ES_tradnl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08078" y="1394759"/>
            <a:ext cx="5255013" cy="6773459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¿Qué Cambiar y </a:t>
            </a:r>
            <a:r>
              <a:rPr lang="es-ES_tradnl" b="1" dirty="0"/>
              <a:t>c</a:t>
            </a:r>
            <a:r>
              <a:rPr lang="es-ES_tradnl" b="1" dirty="0" smtClean="0"/>
              <a:t>ó</a:t>
            </a:r>
            <a:r>
              <a:rPr lang="es-ES_tradnl" b="1" dirty="0" smtClean="0"/>
              <a:t>mo Cambiarlo?</a:t>
            </a:r>
          </a:p>
          <a:p>
            <a:r>
              <a:rPr lang="es-ES_tradnl" dirty="0" smtClean="0"/>
              <a:t>¿C</a:t>
            </a:r>
            <a:r>
              <a:rPr lang="es-ES_tradnl" dirty="0" smtClean="0"/>
              <a:t>ó</a:t>
            </a:r>
            <a:r>
              <a:rPr lang="es-ES_tradnl" dirty="0" smtClean="0"/>
              <a:t>mo </a:t>
            </a:r>
            <a:r>
              <a:rPr lang="es-ES_tradnl" dirty="0" smtClean="0"/>
              <a:t>organizar  y ejercer el </a:t>
            </a:r>
            <a:r>
              <a:rPr lang="es-ES_tradnl" b="1" dirty="0" smtClean="0"/>
              <a:t>poder </a:t>
            </a:r>
            <a:r>
              <a:rPr lang="es-ES_tradnl" b="1" dirty="0" smtClean="0"/>
              <a:t>público?</a:t>
            </a:r>
            <a:endParaRPr lang="es-ES_tradnl" b="1" dirty="0"/>
          </a:p>
          <a:p>
            <a:r>
              <a:rPr lang="es-ES_tradnl" b="1" dirty="0" smtClean="0"/>
              <a:t>¿Por qué un nuevo Pacto Social? </a:t>
            </a:r>
            <a:r>
              <a:rPr lang="es-ES_tradnl" dirty="0" smtClean="0"/>
              <a:t>Sigue concentración del poder en el Ejecutivo, no hay independencia en actual judicial, poca participación ciudadana y una débil institucionalidad. Hay que refundar la Nación.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402463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80" y="124906"/>
            <a:ext cx="5255012" cy="1082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Consultas Claves sobre las Modificaciones</a:t>
            </a:r>
            <a:br>
              <a:rPr lang="es-ES_tradnl" sz="3600" dirty="0" smtClean="0"/>
            </a:br>
            <a:r>
              <a:rPr lang="es-ES_tradnl" sz="3600" dirty="0" smtClean="0"/>
              <a:t> </a:t>
            </a:r>
            <a:br>
              <a:rPr lang="es-ES_tradnl" sz="3600" dirty="0" smtClean="0"/>
            </a:br>
            <a:endParaRPr lang="es-ES_tradnl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43712-DB33-1B44-B68C-ACAF14C24D3F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08078" y="1394759"/>
            <a:ext cx="5255013" cy="6773459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¿Qué tipo de Constitución se propone? </a:t>
            </a:r>
            <a:r>
              <a:rPr lang="es-ES_tradnl" dirty="0" smtClean="0"/>
              <a:t>Una Constitución Principista y no una reglamentaria muy extensa.  Se incluirían los principios fundamentales que habrían de regir en las varias materias básicas. </a:t>
            </a:r>
          </a:p>
          <a:p>
            <a:r>
              <a:rPr lang="es-ES_tradnl" b="1" dirty="0" smtClean="0"/>
              <a:t>¿Respecto a la Asamblea? </a:t>
            </a:r>
            <a:r>
              <a:rPr lang="es-ES_tradnl" dirty="0" smtClean="0"/>
              <a:t>Se propone introducir la diputación nacional y la provincial. </a:t>
            </a:r>
            <a:r>
              <a:rPr lang="es-ES_tradnl" b="1" dirty="0" smtClean="0"/>
              <a:t> 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2434749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2231</Words>
  <Application>Microsoft Macintosh PowerPoint</Application>
  <PresentationFormat>Presentación en pantalla (4:3)</PresentationFormat>
  <Paragraphs>208</Paragraphs>
  <Slides>40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Office Theme</vt:lpstr>
      <vt:lpstr>MOVIMIENTO CONSTITUYENTE VA PRESENTACION DEL DOCUMENTO CONCEPTUAL NUEVA CONSTITUCION</vt:lpstr>
      <vt:lpstr>Introducción</vt:lpstr>
      <vt:lpstr>Resumen de la Propuesta Principios Básicos</vt:lpstr>
      <vt:lpstr>Resumen de la Propuesta Principios Básicos</vt:lpstr>
      <vt:lpstr>Resumen de la Propuesta Principios Básicos</vt:lpstr>
      <vt:lpstr>Resumen de la Propuesta Principios Básicos</vt:lpstr>
      <vt:lpstr> ¿Por qué Modificaciones?  Propuestas  </vt:lpstr>
      <vt:lpstr>  Consultas Claves sobre las Modificaciones   </vt:lpstr>
      <vt:lpstr>  Consultas Claves sobre las Modificaciones   </vt:lpstr>
      <vt:lpstr>  Consultas Claves sobre las Modificaciones   </vt:lpstr>
      <vt:lpstr>INNOVACIONES PROPUESTAS</vt:lpstr>
      <vt:lpstr>Derechos Políticos e Instituciones Electorales</vt:lpstr>
      <vt:lpstr>Derechos Políticos e Instituciones Electorales</vt:lpstr>
      <vt:lpstr>Derechos Políticos e Instituciones Electorales</vt:lpstr>
      <vt:lpstr>Derechos Políticos e Instituciones Electorales</vt:lpstr>
      <vt:lpstr>Instituciones</vt:lpstr>
      <vt:lpstr>Instituciones</vt:lpstr>
      <vt:lpstr>Consejo Nacional Electoral y Fiscalía Electoral</vt:lpstr>
      <vt:lpstr>Fiscalía General  Electoral</vt:lpstr>
      <vt:lpstr>Órgano Ejecutivo</vt:lpstr>
      <vt:lpstr>Órgano Ejecutivo (cont)</vt:lpstr>
      <vt:lpstr>Propuesta Modificación Órgano Ejecutivo</vt:lpstr>
      <vt:lpstr>Propuesta Modificación Órgano Ejecutivo</vt:lpstr>
      <vt:lpstr>Transformación de la Asamblea Nacional</vt:lpstr>
      <vt:lpstr>Transformación de la Asamblea Nacional</vt:lpstr>
      <vt:lpstr>Transformación de la Asamblea Nacional</vt:lpstr>
      <vt:lpstr>Transformación de la Asamblea Nacional</vt:lpstr>
      <vt:lpstr>Transformación de la Asamblea Nacional</vt:lpstr>
      <vt:lpstr>Órgano Judicial</vt:lpstr>
      <vt:lpstr>Consejo Superior de la Judicatura </vt:lpstr>
      <vt:lpstr>Consejo Superior de la Judicatura </vt:lpstr>
      <vt:lpstr>Corte Suprema de Justicia</vt:lpstr>
      <vt:lpstr>Procurador Gral de la Nación</vt:lpstr>
      <vt:lpstr>Jurisdicción Constitucional</vt:lpstr>
      <vt:lpstr>Régimen Municipal</vt:lpstr>
      <vt:lpstr>Hacienda Pública</vt:lpstr>
      <vt:lpstr>Tribunal de Cuentas</vt:lpstr>
      <vt:lpstr>Procedimiento para Reformar la Constitución</vt:lpstr>
      <vt:lpstr>Reformas a la Constitución</vt:lpstr>
      <vt:lpstr>Reformas a la Constitución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MOVIMIENTO CONSTITUYENTE VA PRESENTACION DEL DOCUMENTO CONCEPTUAL NUEVA CONSTITUCION</dc:title>
  <dc:creator>Cristobal Silva</dc:creator>
  <cp:lastModifiedBy>anayansi turner</cp:lastModifiedBy>
  <cp:revision>144</cp:revision>
  <cp:lastPrinted>2019-02-05T00:16:01Z</cp:lastPrinted>
  <dcterms:created xsi:type="dcterms:W3CDTF">2018-12-17T21:30:45Z</dcterms:created>
  <dcterms:modified xsi:type="dcterms:W3CDTF">2019-02-06T19:48:44Z</dcterms:modified>
</cp:coreProperties>
</file>