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7"/>
  </p:notesMasterIdLst>
  <p:handoutMasterIdLst>
    <p:handoutMasterId r:id="rId58"/>
  </p:handoutMasterIdLst>
  <p:sldIdLst>
    <p:sldId id="270" r:id="rId3"/>
    <p:sldId id="271" r:id="rId4"/>
    <p:sldId id="312" r:id="rId5"/>
    <p:sldId id="317" r:id="rId6"/>
    <p:sldId id="359" r:id="rId7"/>
    <p:sldId id="318" r:id="rId8"/>
    <p:sldId id="319" r:id="rId9"/>
    <p:sldId id="355" r:id="rId10"/>
    <p:sldId id="333" r:id="rId11"/>
    <p:sldId id="356" r:id="rId12"/>
    <p:sldId id="358" r:id="rId13"/>
    <p:sldId id="334" r:id="rId14"/>
    <p:sldId id="336" r:id="rId15"/>
    <p:sldId id="357" r:id="rId16"/>
    <p:sldId id="360" r:id="rId17"/>
    <p:sldId id="337" r:id="rId18"/>
    <p:sldId id="338" r:id="rId19"/>
    <p:sldId id="340" r:id="rId20"/>
    <p:sldId id="346" r:id="rId21"/>
    <p:sldId id="361" r:id="rId22"/>
    <p:sldId id="362" r:id="rId23"/>
    <p:sldId id="363" r:id="rId24"/>
    <p:sldId id="364" r:id="rId25"/>
    <p:sldId id="365" r:id="rId26"/>
    <p:sldId id="366" r:id="rId27"/>
    <p:sldId id="367" r:id="rId28"/>
    <p:sldId id="368" r:id="rId29"/>
    <p:sldId id="348" r:id="rId30"/>
    <p:sldId id="369" r:id="rId31"/>
    <p:sldId id="370" r:id="rId32"/>
    <p:sldId id="371" r:id="rId33"/>
    <p:sldId id="372" r:id="rId34"/>
    <p:sldId id="373" r:id="rId35"/>
    <p:sldId id="257" r:id="rId36"/>
    <p:sldId id="335" r:id="rId37"/>
    <p:sldId id="327" r:id="rId38"/>
    <p:sldId id="329" r:id="rId39"/>
    <p:sldId id="325" r:id="rId40"/>
    <p:sldId id="320" r:id="rId41"/>
    <p:sldId id="321" r:id="rId42"/>
    <p:sldId id="322" r:id="rId43"/>
    <p:sldId id="324" r:id="rId44"/>
    <p:sldId id="351" r:id="rId45"/>
    <p:sldId id="266" r:id="rId46"/>
    <p:sldId id="260" r:id="rId47"/>
    <p:sldId id="280" r:id="rId48"/>
    <p:sldId id="274" r:id="rId49"/>
    <p:sldId id="275" r:id="rId50"/>
    <p:sldId id="276" r:id="rId51"/>
    <p:sldId id="278" r:id="rId52"/>
    <p:sldId id="287" r:id="rId53"/>
    <p:sldId id="354" r:id="rId54"/>
    <p:sldId id="283" r:id="rId55"/>
    <p:sldId id="288" r:id="rId5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polo" initials="i" lastIdx="1" clrIdx="0">
    <p:extLst>
      <p:ext uri="{19B8F6BF-5375-455C-9EA6-DF929625EA0E}">
        <p15:presenceInfo xmlns:p15="http://schemas.microsoft.com/office/powerpoint/2012/main" userId="ipo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003366"/>
    <a:srgbClr val="CBA052"/>
    <a:srgbClr val="876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0258CC-7A2D-4904-B94F-65F7FF309567}" v="28" dt="2025-08-15T17:24:25.08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89005" autoAdjust="0"/>
  </p:normalViewPr>
  <p:slideViewPr>
    <p:cSldViewPr snapToGrid="0">
      <p:cViewPr varScale="1">
        <p:scale>
          <a:sx n="114" d="100"/>
          <a:sy n="114" d="100"/>
        </p:scale>
        <p:origin x="156" y="-18"/>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54" d="100"/>
          <a:sy n="54" d="100"/>
        </p:scale>
        <p:origin x="2608" y="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Luigi Pezzotti" userId="bab01749f6bc1ee8" providerId="LiveId" clId="{3D0258CC-7A2D-4904-B94F-65F7FF309567}"/>
    <pc:docChg chg="undo custSel addSld delSld modSld sldOrd">
      <pc:chgData name="Marco Luigi Pezzotti" userId="bab01749f6bc1ee8" providerId="LiveId" clId="{3D0258CC-7A2D-4904-B94F-65F7FF309567}" dt="2025-08-15T17:29:12.886" v="2093" actId="47"/>
      <pc:docMkLst>
        <pc:docMk/>
      </pc:docMkLst>
      <pc:sldChg chg="del">
        <pc:chgData name="Marco Luigi Pezzotti" userId="bab01749f6bc1ee8" providerId="LiveId" clId="{3D0258CC-7A2D-4904-B94F-65F7FF309567}" dt="2025-08-14T17:47:21.985" v="638" actId="47"/>
        <pc:sldMkLst>
          <pc:docMk/>
          <pc:sldMk cId="0" sldId="268"/>
        </pc:sldMkLst>
      </pc:sldChg>
      <pc:sldChg chg="del">
        <pc:chgData name="Marco Luigi Pezzotti" userId="bab01749f6bc1ee8" providerId="LiveId" clId="{3D0258CC-7A2D-4904-B94F-65F7FF309567}" dt="2025-08-14T18:00:59.593" v="761" actId="47"/>
        <pc:sldMkLst>
          <pc:docMk/>
          <pc:sldMk cId="0" sldId="269"/>
        </pc:sldMkLst>
      </pc:sldChg>
      <pc:sldChg chg="modSp mod">
        <pc:chgData name="Marco Luigi Pezzotti" userId="bab01749f6bc1ee8" providerId="LiveId" clId="{3D0258CC-7A2D-4904-B94F-65F7FF309567}" dt="2025-08-13T22:05:14.458" v="9" actId="20577"/>
        <pc:sldMkLst>
          <pc:docMk/>
          <pc:sldMk cId="3421701416" sldId="271"/>
        </pc:sldMkLst>
        <pc:spChg chg="mod">
          <ac:chgData name="Marco Luigi Pezzotti" userId="bab01749f6bc1ee8" providerId="LiveId" clId="{3D0258CC-7A2D-4904-B94F-65F7FF309567}" dt="2025-08-13T22:05:14.458" v="9" actId="20577"/>
          <ac:spMkLst>
            <pc:docMk/>
            <pc:sldMk cId="3421701416" sldId="271"/>
            <ac:spMk id="5" creationId="{3CFCC4DA-576D-475A-A307-F01F3300EED4}"/>
          </ac:spMkLst>
        </pc:spChg>
      </pc:sldChg>
      <pc:sldChg chg="del">
        <pc:chgData name="Marco Luigi Pezzotti" userId="bab01749f6bc1ee8" providerId="LiveId" clId="{3D0258CC-7A2D-4904-B94F-65F7FF309567}" dt="2025-08-14T17:51:30.401" v="673" actId="47"/>
        <pc:sldMkLst>
          <pc:docMk/>
          <pc:sldMk cId="11166523" sldId="291"/>
        </pc:sldMkLst>
      </pc:sldChg>
      <pc:sldChg chg="del">
        <pc:chgData name="Marco Luigi Pezzotti" userId="bab01749f6bc1ee8" providerId="LiveId" clId="{3D0258CC-7A2D-4904-B94F-65F7FF309567}" dt="2025-08-15T17:23:07.638" v="1950" actId="47"/>
        <pc:sldMkLst>
          <pc:docMk/>
          <pc:sldMk cId="1060868926" sldId="292"/>
        </pc:sldMkLst>
      </pc:sldChg>
      <pc:sldChg chg="modSp mod">
        <pc:chgData name="Marco Luigi Pezzotti" userId="bab01749f6bc1ee8" providerId="LiveId" clId="{3D0258CC-7A2D-4904-B94F-65F7FF309567}" dt="2025-08-15T16:21:31.297" v="1014" actId="20577"/>
        <pc:sldMkLst>
          <pc:docMk/>
          <pc:sldMk cId="797645735" sldId="333"/>
        </pc:sldMkLst>
        <pc:spChg chg="mod">
          <ac:chgData name="Marco Luigi Pezzotti" userId="bab01749f6bc1ee8" providerId="LiveId" clId="{3D0258CC-7A2D-4904-B94F-65F7FF309567}" dt="2025-08-15T16:21:31.297" v="1014" actId="20577"/>
          <ac:spMkLst>
            <pc:docMk/>
            <pc:sldMk cId="797645735" sldId="333"/>
            <ac:spMk id="28" creationId="{392E2615-8098-41D6-B5A3-E63DBA793B08}"/>
          </ac:spMkLst>
        </pc:spChg>
      </pc:sldChg>
      <pc:sldChg chg="addSp modSp mod">
        <pc:chgData name="Marco Luigi Pezzotti" userId="bab01749f6bc1ee8" providerId="LiveId" clId="{3D0258CC-7A2D-4904-B94F-65F7FF309567}" dt="2025-08-14T17:19:30.756" v="14" actId="1076"/>
        <pc:sldMkLst>
          <pc:docMk/>
          <pc:sldMk cId="482887301" sldId="337"/>
        </pc:sldMkLst>
        <pc:spChg chg="mod">
          <ac:chgData name="Marco Luigi Pezzotti" userId="bab01749f6bc1ee8" providerId="LiveId" clId="{3D0258CC-7A2D-4904-B94F-65F7FF309567}" dt="2025-08-14T17:19:30.756" v="14" actId="1076"/>
          <ac:spMkLst>
            <pc:docMk/>
            <pc:sldMk cId="482887301" sldId="337"/>
            <ac:spMk id="2" creationId="{DEC50C4A-1C89-47A1-954B-81D45882CE94}"/>
          </ac:spMkLst>
        </pc:spChg>
        <pc:spChg chg="mod">
          <ac:chgData name="Marco Luigi Pezzotti" userId="bab01749f6bc1ee8" providerId="LiveId" clId="{3D0258CC-7A2D-4904-B94F-65F7FF309567}" dt="2025-08-14T17:19:06.120" v="11" actId="1076"/>
          <ac:spMkLst>
            <pc:docMk/>
            <pc:sldMk cId="482887301" sldId="337"/>
            <ac:spMk id="3" creationId="{721B2DBC-E3F6-41BA-8EB6-8AD4E6401AFE}"/>
          </ac:spMkLst>
        </pc:spChg>
        <pc:picChg chg="add">
          <ac:chgData name="Marco Luigi Pezzotti" userId="bab01749f6bc1ee8" providerId="LiveId" clId="{3D0258CC-7A2D-4904-B94F-65F7FF309567}" dt="2025-08-14T17:19:21.883" v="13"/>
          <ac:picMkLst>
            <pc:docMk/>
            <pc:sldMk cId="482887301" sldId="337"/>
            <ac:picMk id="6" creationId="{B5BD2051-D1CB-4DD2-9809-7F1C4D7A5501}"/>
          </ac:picMkLst>
        </pc:picChg>
      </pc:sldChg>
      <pc:sldChg chg="addSp delSp modSp mod">
        <pc:chgData name="Marco Luigi Pezzotti" userId="bab01749f6bc1ee8" providerId="LiveId" clId="{3D0258CC-7A2D-4904-B94F-65F7FF309567}" dt="2025-08-15T16:40:48.004" v="1328" actId="113"/>
        <pc:sldMkLst>
          <pc:docMk/>
          <pc:sldMk cId="1019470253" sldId="338"/>
        </pc:sldMkLst>
        <pc:spChg chg="mod">
          <ac:chgData name="Marco Luigi Pezzotti" userId="bab01749f6bc1ee8" providerId="LiveId" clId="{3D0258CC-7A2D-4904-B94F-65F7FF309567}" dt="2025-08-15T16:40:48.004" v="1328" actId="113"/>
          <ac:spMkLst>
            <pc:docMk/>
            <pc:sldMk cId="1019470253" sldId="338"/>
            <ac:spMk id="3" creationId="{FD25EFEA-CF8C-4544-B409-B3FCE5134829}"/>
          </ac:spMkLst>
        </pc:spChg>
        <pc:spChg chg="add mod">
          <ac:chgData name="Marco Luigi Pezzotti" userId="bab01749f6bc1ee8" providerId="LiveId" clId="{3D0258CC-7A2D-4904-B94F-65F7FF309567}" dt="2025-08-14T17:25:13.648" v="218" actId="20577"/>
          <ac:spMkLst>
            <pc:docMk/>
            <pc:sldMk cId="1019470253" sldId="338"/>
            <ac:spMk id="6" creationId="{4E0BA109-CD0A-4C09-9A7D-6ABBB38FC4F5}"/>
          </ac:spMkLst>
        </pc:spChg>
        <pc:picChg chg="del mod">
          <ac:chgData name="Marco Luigi Pezzotti" userId="bab01749f6bc1ee8" providerId="LiveId" clId="{3D0258CC-7A2D-4904-B94F-65F7FF309567}" dt="2025-08-14T17:23:46.912" v="176" actId="478"/>
          <ac:picMkLst>
            <pc:docMk/>
            <pc:sldMk cId="1019470253" sldId="338"/>
            <ac:picMk id="2" creationId="{5AC1B7B6-0104-45D7-829A-51745554CAA5}"/>
          </ac:picMkLst>
        </pc:picChg>
        <pc:picChg chg="add">
          <ac:chgData name="Marco Luigi Pezzotti" userId="bab01749f6bc1ee8" providerId="LiveId" clId="{3D0258CC-7A2D-4904-B94F-65F7FF309567}" dt="2025-08-14T17:19:50.362" v="15"/>
          <ac:picMkLst>
            <pc:docMk/>
            <pc:sldMk cId="1019470253" sldId="338"/>
            <ac:picMk id="5" creationId="{5BA494D2-BC17-49D7-8E6E-06BB802D226E}"/>
          </ac:picMkLst>
        </pc:picChg>
      </pc:sldChg>
      <pc:sldChg chg="modSp mod">
        <pc:chgData name="Marco Luigi Pezzotti" userId="bab01749f6bc1ee8" providerId="LiveId" clId="{3D0258CC-7A2D-4904-B94F-65F7FF309567}" dt="2025-08-14T17:28:01.724" v="257" actId="1076"/>
        <pc:sldMkLst>
          <pc:docMk/>
          <pc:sldMk cId="2573922412" sldId="340"/>
        </pc:sldMkLst>
        <pc:spChg chg="mod">
          <ac:chgData name="Marco Luigi Pezzotti" userId="bab01749f6bc1ee8" providerId="LiveId" clId="{3D0258CC-7A2D-4904-B94F-65F7FF309567}" dt="2025-08-14T17:28:01.724" v="257" actId="1076"/>
          <ac:spMkLst>
            <pc:docMk/>
            <pc:sldMk cId="2573922412" sldId="340"/>
            <ac:spMk id="2" creationId="{9C9255FF-D4BD-4174-B937-14823131F937}"/>
          </ac:spMkLst>
        </pc:spChg>
      </pc:sldChg>
      <pc:sldChg chg="del">
        <pc:chgData name="Marco Luigi Pezzotti" userId="bab01749f6bc1ee8" providerId="LiveId" clId="{3D0258CC-7A2D-4904-B94F-65F7FF309567}" dt="2025-08-15T16:58:34.259" v="1604" actId="47"/>
        <pc:sldMkLst>
          <pc:docMk/>
          <pc:sldMk cId="0" sldId="345"/>
        </pc:sldMkLst>
      </pc:sldChg>
      <pc:sldChg chg="delSp modSp mod">
        <pc:chgData name="Marco Luigi Pezzotti" userId="bab01749f6bc1ee8" providerId="LiveId" clId="{3D0258CC-7A2D-4904-B94F-65F7FF309567}" dt="2025-08-15T16:23:01.343" v="1031" actId="478"/>
        <pc:sldMkLst>
          <pc:docMk/>
          <pc:sldMk cId="0" sldId="346"/>
        </pc:sldMkLst>
        <pc:spChg chg="del">
          <ac:chgData name="Marco Luigi Pezzotti" userId="bab01749f6bc1ee8" providerId="LiveId" clId="{3D0258CC-7A2D-4904-B94F-65F7FF309567}" dt="2025-08-15T16:23:01.343" v="1031" actId="478"/>
          <ac:spMkLst>
            <pc:docMk/>
            <pc:sldMk cId="0" sldId="346"/>
            <ac:spMk id="2" creationId="{00000000-0000-0000-0000-000000000000}"/>
          </ac:spMkLst>
        </pc:spChg>
        <pc:spChg chg="mod">
          <ac:chgData name="Marco Luigi Pezzotti" userId="bab01749f6bc1ee8" providerId="LiveId" clId="{3D0258CC-7A2D-4904-B94F-65F7FF309567}" dt="2025-08-14T17:29:13.978" v="260" actId="1076"/>
          <ac:spMkLst>
            <pc:docMk/>
            <pc:sldMk cId="0" sldId="346"/>
            <ac:spMk id="11" creationId="{470F6AD7-C9BC-4B3C-9DEA-F0CADDFA2D9E}"/>
          </ac:spMkLst>
        </pc:spChg>
      </pc:sldChg>
      <pc:sldChg chg="del">
        <pc:chgData name="Marco Luigi Pezzotti" userId="bab01749f6bc1ee8" providerId="LiveId" clId="{3D0258CC-7A2D-4904-B94F-65F7FF309567}" dt="2025-08-14T18:17:23.437" v="1003" actId="47"/>
        <pc:sldMkLst>
          <pc:docMk/>
          <pc:sldMk cId="3047552075" sldId="347"/>
        </pc:sldMkLst>
      </pc:sldChg>
      <pc:sldChg chg="modSp mod">
        <pc:chgData name="Marco Luigi Pezzotti" userId="bab01749f6bc1ee8" providerId="LiveId" clId="{3D0258CC-7A2D-4904-B94F-65F7FF309567}" dt="2025-08-14T18:17:44.026" v="1006" actId="113"/>
        <pc:sldMkLst>
          <pc:docMk/>
          <pc:sldMk cId="3824628531" sldId="348"/>
        </pc:sldMkLst>
        <pc:spChg chg="mod">
          <ac:chgData name="Marco Luigi Pezzotti" userId="bab01749f6bc1ee8" providerId="LiveId" clId="{3D0258CC-7A2D-4904-B94F-65F7FF309567}" dt="2025-08-14T18:17:44.026" v="1006" actId="113"/>
          <ac:spMkLst>
            <pc:docMk/>
            <pc:sldMk cId="3824628531" sldId="348"/>
            <ac:spMk id="39" creationId="{E82E8761-24C3-40DA-AA0C-748CD8471893}"/>
          </ac:spMkLst>
        </pc:spChg>
      </pc:sldChg>
      <pc:sldChg chg="del">
        <pc:chgData name="Marco Luigi Pezzotti" userId="bab01749f6bc1ee8" providerId="LiveId" clId="{3D0258CC-7A2D-4904-B94F-65F7FF309567}" dt="2025-08-15T17:02:36.678" v="1632" actId="47"/>
        <pc:sldMkLst>
          <pc:docMk/>
          <pc:sldMk cId="214306784" sldId="350"/>
        </pc:sldMkLst>
      </pc:sldChg>
      <pc:sldChg chg="del">
        <pc:chgData name="Marco Luigi Pezzotti" userId="bab01749f6bc1ee8" providerId="LiveId" clId="{3D0258CC-7A2D-4904-B94F-65F7FF309567}" dt="2025-08-15T17:29:12.886" v="2093" actId="47"/>
        <pc:sldMkLst>
          <pc:docMk/>
          <pc:sldMk cId="1758334957" sldId="353"/>
        </pc:sldMkLst>
      </pc:sldChg>
      <pc:sldChg chg="modSp mod">
        <pc:chgData name="Marco Luigi Pezzotti" userId="bab01749f6bc1ee8" providerId="LiveId" clId="{3D0258CC-7A2D-4904-B94F-65F7FF309567}" dt="2025-08-15T16:20:42.783" v="1012" actId="1076"/>
        <pc:sldMkLst>
          <pc:docMk/>
          <pc:sldMk cId="8017416" sldId="355"/>
        </pc:sldMkLst>
        <pc:spChg chg="mod">
          <ac:chgData name="Marco Luigi Pezzotti" userId="bab01749f6bc1ee8" providerId="LiveId" clId="{3D0258CC-7A2D-4904-B94F-65F7FF309567}" dt="2025-08-15T16:20:42.783" v="1012" actId="1076"/>
          <ac:spMkLst>
            <pc:docMk/>
            <pc:sldMk cId="8017416" sldId="355"/>
            <ac:spMk id="2" creationId="{00000000-0000-0000-0000-000000000000}"/>
          </ac:spMkLst>
        </pc:spChg>
      </pc:sldChg>
      <pc:sldChg chg="modSp mod">
        <pc:chgData name="Marco Luigi Pezzotti" userId="bab01749f6bc1ee8" providerId="LiveId" clId="{3D0258CC-7A2D-4904-B94F-65F7FF309567}" dt="2025-08-15T16:22:14.182" v="1030" actId="113"/>
        <pc:sldMkLst>
          <pc:docMk/>
          <pc:sldMk cId="2013722697" sldId="358"/>
        </pc:sldMkLst>
        <pc:spChg chg="mod">
          <ac:chgData name="Marco Luigi Pezzotti" userId="bab01749f6bc1ee8" providerId="LiveId" clId="{3D0258CC-7A2D-4904-B94F-65F7FF309567}" dt="2025-08-15T16:22:14.182" v="1030" actId="113"/>
          <ac:spMkLst>
            <pc:docMk/>
            <pc:sldMk cId="2013722697" sldId="358"/>
            <ac:spMk id="2" creationId="{00000000-0000-0000-0000-000000000000}"/>
          </ac:spMkLst>
        </pc:spChg>
      </pc:sldChg>
      <pc:sldChg chg="modSp add mod ord">
        <pc:chgData name="Marco Luigi Pezzotti" userId="bab01749f6bc1ee8" providerId="LiveId" clId="{3D0258CC-7A2D-4904-B94F-65F7FF309567}" dt="2025-08-14T17:22:45.171" v="173" actId="20577"/>
        <pc:sldMkLst>
          <pc:docMk/>
          <pc:sldMk cId="3588017273" sldId="360"/>
        </pc:sldMkLst>
        <pc:spChg chg="mod">
          <ac:chgData name="Marco Luigi Pezzotti" userId="bab01749f6bc1ee8" providerId="LiveId" clId="{3D0258CC-7A2D-4904-B94F-65F7FF309567}" dt="2025-08-14T17:22:45.171" v="173" actId="20577"/>
          <ac:spMkLst>
            <pc:docMk/>
            <pc:sldMk cId="3588017273" sldId="360"/>
            <ac:spMk id="2" creationId="{00000000-0000-0000-0000-000000000000}"/>
          </ac:spMkLst>
        </pc:spChg>
      </pc:sldChg>
      <pc:sldChg chg="addSp delSp modSp add mod ord">
        <pc:chgData name="Marco Luigi Pezzotti" userId="bab01749f6bc1ee8" providerId="LiveId" clId="{3D0258CC-7A2D-4904-B94F-65F7FF309567}" dt="2025-08-15T16:40:29.460" v="1326" actId="255"/>
        <pc:sldMkLst>
          <pc:docMk/>
          <pc:sldMk cId="4103537727" sldId="361"/>
        </pc:sldMkLst>
        <pc:spChg chg="add mod">
          <ac:chgData name="Marco Luigi Pezzotti" userId="bab01749f6bc1ee8" providerId="LiveId" clId="{3D0258CC-7A2D-4904-B94F-65F7FF309567}" dt="2025-08-15T16:40:29.460" v="1326" actId="255"/>
          <ac:spMkLst>
            <pc:docMk/>
            <pc:sldMk cId="4103537727" sldId="361"/>
            <ac:spMk id="2" creationId="{39BEF0E9-52A3-45FF-9570-B1F7AC07F360}"/>
          </ac:spMkLst>
        </pc:spChg>
        <pc:spChg chg="del mod">
          <ac:chgData name="Marco Luigi Pezzotti" userId="bab01749f6bc1ee8" providerId="LiveId" clId="{3D0258CC-7A2D-4904-B94F-65F7FF309567}" dt="2025-08-14T17:33:04.148" v="266"/>
          <ac:spMkLst>
            <pc:docMk/>
            <pc:sldMk cId="4103537727" sldId="361"/>
            <ac:spMk id="3" creationId="{FD25EFEA-CF8C-4544-B409-B3FCE5134829}"/>
          </ac:spMkLst>
        </pc:spChg>
        <pc:spChg chg="mod">
          <ac:chgData name="Marco Luigi Pezzotti" userId="bab01749f6bc1ee8" providerId="LiveId" clId="{3D0258CC-7A2D-4904-B94F-65F7FF309567}" dt="2025-08-14T17:33:09.553" v="267" actId="6549"/>
          <ac:spMkLst>
            <pc:docMk/>
            <pc:sldMk cId="4103537727" sldId="361"/>
            <ac:spMk id="6" creationId="{4E0BA109-CD0A-4C09-9A7D-6ABBB38FC4F5}"/>
          </ac:spMkLst>
        </pc:spChg>
        <pc:spChg chg="add mod">
          <ac:chgData name="Marco Luigi Pezzotti" userId="bab01749f6bc1ee8" providerId="LiveId" clId="{3D0258CC-7A2D-4904-B94F-65F7FF309567}" dt="2025-08-14T17:38:59.971" v="412" actId="1076"/>
          <ac:spMkLst>
            <pc:docMk/>
            <pc:sldMk cId="4103537727" sldId="361"/>
            <ac:spMk id="7" creationId="{C26A64F6-6A7A-4793-8695-1DEABE84B985}"/>
          </ac:spMkLst>
        </pc:spChg>
        <pc:spChg chg="add del mod">
          <ac:chgData name="Marco Luigi Pezzotti" userId="bab01749f6bc1ee8" providerId="LiveId" clId="{3D0258CC-7A2D-4904-B94F-65F7FF309567}" dt="2025-08-14T17:38:20.715" v="408"/>
          <ac:spMkLst>
            <pc:docMk/>
            <pc:sldMk cId="4103537727" sldId="361"/>
            <ac:spMk id="8" creationId="{42710221-4AE4-4A44-8DF4-10E180B9E566}"/>
          </ac:spMkLst>
        </pc:spChg>
      </pc:sldChg>
      <pc:sldChg chg="addSp delSp modSp add mod">
        <pc:chgData name="Marco Luigi Pezzotti" userId="bab01749f6bc1ee8" providerId="LiveId" clId="{3D0258CC-7A2D-4904-B94F-65F7FF309567}" dt="2025-08-14T17:46:55.767" v="637" actId="20577"/>
        <pc:sldMkLst>
          <pc:docMk/>
          <pc:sldMk cId="4248330725" sldId="362"/>
        </pc:sldMkLst>
        <pc:spChg chg="del mod">
          <ac:chgData name="Marco Luigi Pezzotti" userId="bab01749f6bc1ee8" providerId="LiveId" clId="{3D0258CC-7A2D-4904-B94F-65F7FF309567}" dt="2025-08-14T17:39:25.376" v="417"/>
          <ac:spMkLst>
            <pc:docMk/>
            <pc:sldMk cId="4248330725" sldId="362"/>
            <ac:spMk id="2" creationId="{39BEF0E9-52A3-45FF-9570-B1F7AC07F360}"/>
          </ac:spMkLst>
        </pc:spChg>
        <pc:spChg chg="add mod">
          <ac:chgData name="Marco Luigi Pezzotti" userId="bab01749f6bc1ee8" providerId="LiveId" clId="{3D0258CC-7A2D-4904-B94F-65F7FF309567}" dt="2025-08-14T17:46:55.767" v="637" actId="20577"/>
          <ac:spMkLst>
            <pc:docMk/>
            <pc:sldMk cId="4248330725" sldId="362"/>
            <ac:spMk id="3" creationId="{409759AB-E158-4E3E-A8E2-0FC870D6F310}"/>
          </ac:spMkLst>
        </pc:spChg>
        <pc:spChg chg="mod">
          <ac:chgData name="Marco Luigi Pezzotti" userId="bab01749f6bc1ee8" providerId="LiveId" clId="{3D0258CC-7A2D-4904-B94F-65F7FF309567}" dt="2025-08-14T17:40:02.297" v="422" actId="1076"/>
          <ac:spMkLst>
            <pc:docMk/>
            <pc:sldMk cId="4248330725" sldId="362"/>
            <ac:spMk id="7" creationId="{C26A64F6-6A7A-4793-8695-1DEABE84B985}"/>
          </ac:spMkLst>
        </pc:spChg>
      </pc:sldChg>
      <pc:sldChg chg="addSp delSp modSp add mod">
        <pc:chgData name="Marco Luigi Pezzotti" userId="bab01749f6bc1ee8" providerId="LiveId" clId="{3D0258CC-7A2D-4904-B94F-65F7FF309567}" dt="2025-08-15T16:40:12.933" v="1325" actId="113"/>
        <pc:sldMkLst>
          <pc:docMk/>
          <pc:sldMk cId="3350352910" sldId="363"/>
        </pc:sldMkLst>
        <pc:spChg chg="add mod">
          <ac:chgData name="Marco Luigi Pezzotti" userId="bab01749f6bc1ee8" providerId="LiveId" clId="{3D0258CC-7A2D-4904-B94F-65F7FF309567}" dt="2025-08-15T16:40:12.933" v="1325" actId="113"/>
          <ac:spMkLst>
            <pc:docMk/>
            <pc:sldMk cId="3350352910" sldId="363"/>
            <ac:spMk id="2" creationId="{C4DE3402-BD08-4FB3-A11C-C15CC9210C49}"/>
          </ac:spMkLst>
        </pc:spChg>
        <pc:spChg chg="del mod">
          <ac:chgData name="Marco Luigi Pezzotti" userId="bab01749f6bc1ee8" providerId="LiveId" clId="{3D0258CC-7A2D-4904-B94F-65F7FF309567}" dt="2025-08-14T17:48:18.271" v="644"/>
          <ac:spMkLst>
            <pc:docMk/>
            <pc:sldMk cId="3350352910" sldId="363"/>
            <ac:spMk id="3" creationId="{409759AB-E158-4E3E-A8E2-0FC870D6F310}"/>
          </ac:spMkLst>
        </pc:spChg>
        <pc:spChg chg="mod">
          <ac:chgData name="Marco Luigi Pezzotti" userId="bab01749f6bc1ee8" providerId="LiveId" clId="{3D0258CC-7A2D-4904-B94F-65F7FF309567}" dt="2025-08-14T17:49:32.139" v="656" actId="1076"/>
          <ac:spMkLst>
            <pc:docMk/>
            <pc:sldMk cId="3350352910" sldId="363"/>
            <ac:spMk id="6" creationId="{4E0BA109-CD0A-4C09-9A7D-6ABBB38FC4F5}"/>
          </ac:spMkLst>
        </pc:spChg>
        <pc:spChg chg="mod">
          <ac:chgData name="Marco Luigi Pezzotti" userId="bab01749f6bc1ee8" providerId="LiveId" clId="{3D0258CC-7A2D-4904-B94F-65F7FF309567}" dt="2025-08-14T17:49:07.689" v="651" actId="6549"/>
          <ac:spMkLst>
            <pc:docMk/>
            <pc:sldMk cId="3350352910" sldId="363"/>
            <ac:spMk id="7" creationId="{C26A64F6-6A7A-4793-8695-1DEABE84B985}"/>
          </ac:spMkLst>
        </pc:spChg>
      </pc:sldChg>
      <pc:sldChg chg="addSp delSp modSp add mod">
        <pc:chgData name="Marco Luigi Pezzotti" userId="bab01749f6bc1ee8" providerId="LiveId" clId="{3D0258CC-7A2D-4904-B94F-65F7FF309567}" dt="2025-08-15T16:39:54.106" v="1323" actId="113"/>
        <pc:sldMkLst>
          <pc:docMk/>
          <pc:sldMk cId="2478560302" sldId="364"/>
        </pc:sldMkLst>
        <pc:spChg chg="add mod">
          <ac:chgData name="Marco Luigi Pezzotti" userId="bab01749f6bc1ee8" providerId="LiveId" clId="{3D0258CC-7A2D-4904-B94F-65F7FF309567}" dt="2025-08-15T16:39:54.106" v="1323" actId="113"/>
          <ac:spMkLst>
            <pc:docMk/>
            <pc:sldMk cId="2478560302" sldId="364"/>
            <ac:spMk id="2" creationId="{BE9EFD3E-4D3C-4180-AD91-292DD88B4311}"/>
          </ac:spMkLst>
        </pc:spChg>
        <pc:spChg chg="del mod">
          <ac:chgData name="Marco Luigi Pezzotti" userId="bab01749f6bc1ee8" providerId="LiveId" clId="{3D0258CC-7A2D-4904-B94F-65F7FF309567}" dt="2025-08-14T17:50:10.680" v="662"/>
          <ac:spMkLst>
            <pc:docMk/>
            <pc:sldMk cId="2478560302" sldId="364"/>
            <ac:spMk id="3" creationId="{409759AB-E158-4E3E-A8E2-0FC870D6F310}"/>
          </ac:spMkLst>
        </pc:spChg>
        <pc:spChg chg="mod">
          <ac:chgData name="Marco Luigi Pezzotti" userId="bab01749f6bc1ee8" providerId="LiveId" clId="{3D0258CC-7A2D-4904-B94F-65F7FF309567}" dt="2025-08-14T17:51:00.873" v="670" actId="1076"/>
          <ac:spMkLst>
            <pc:docMk/>
            <pc:sldMk cId="2478560302" sldId="364"/>
            <ac:spMk id="7" creationId="{C26A64F6-6A7A-4793-8695-1DEABE84B985}"/>
          </ac:spMkLst>
        </pc:spChg>
      </pc:sldChg>
      <pc:sldChg chg="addSp delSp modSp add mod">
        <pc:chgData name="Marco Luigi Pezzotti" userId="bab01749f6bc1ee8" providerId="LiveId" clId="{3D0258CC-7A2D-4904-B94F-65F7FF309567}" dt="2025-08-15T16:36:14.087" v="1318" actId="20577"/>
        <pc:sldMkLst>
          <pc:docMk/>
          <pc:sldMk cId="1900494585" sldId="365"/>
        </pc:sldMkLst>
        <pc:spChg chg="del mod">
          <ac:chgData name="Marco Luigi Pezzotti" userId="bab01749f6bc1ee8" providerId="LiveId" clId="{3D0258CC-7A2D-4904-B94F-65F7FF309567}" dt="2025-08-14T17:53:16.641" v="682"/>
          <ac:spMkLst>
            <pc:docMk/>
            <pc:sldMk cId="1900494585" sldId="365"/>
            <ac:spMk id="2" creationId="{BE9EFD3E-4D3C-4180-AD91-292DD88B4311}"/>
          </ac:spMkLst>
        </pc:spChg>
        <pc:spChg chg="add mod">
          <ac:chgData name="Marco Luigi Pezzotti" userId="bab01749f6bc1ee8" providerId="LiveId" clId="{3D0258CC-7A2D-4904-B94F-65F7FF309567}" dt="2025-08-15T16:36:14.087" v="1318" actId="20577"/>
          <ac:spMkLst>
            <pc:docMk/>
            <pc:sldMk cId="1900494585" sldId="365"/>
            <ac:spMk id="3" creationId="{59FFC564-849D-4959-A287-C117B10F5DAF}"/>
          </ac:spMkLst>
        </pc:spChg>
        <pc:spChg chg="mod">
          <ac:chgData name="Marco Luigi Pezzotti" userId="bab01749f6bc1ee8" providerId="LiveId" clId="{3D0258CC-7A2D-4904-B94F-65F7FF309567}" dt="2025-08-14T17:54:09.065" v="688" actId="1076"/>
          <ac:spMkLst>
            <pc:docMk/>
            <pc:sldMk cId="1900494585" sldId="365"/>
            <ac:spMk id="7" creationId="{C26A64F6-6A7A-4793-8695-1DEABE84B985}"/>
          </ac:spMkLst>
        </pc:spChg>
      </pc:sldChg>
      <pc:sldChg chg="addSp delSp modSp add mod">
        <pc:chgData name="Marco Luigi Pezzotti" userId="bab01749f6bc1ee8" providerId="LiveId" clId="{3D0258CC-7A2D-4904-B94F-65F7FF309567}" dt="2025-08-15T16:38:49.058" v="1320" actId="1076"/>
        <pc:sldMkLst>
          <pc:docMk/>
          <pc:sldMk cId="700749062" sldId="366"/>
        </pc:sldMkLst>
        <pc:spChg chg="del mod">
          <ac:chgData name="Marco Luigi Pezzotti" userId="bab01749f6bc1ee8" providerId="LiveId" clId="{3D0258CC-7A2D-4904-B94F-65F7FF309567}" dt="2025-08-14T17:57:23.125" v="745"/>
          <ac:spMkLst>
            <pc:docMk/>
            <pc:sldMk cId="700749062" sldId="366"/>
            <ac:spMk id="2" creationId="{BE9EFD3E-4D3C-4180-AD91-292DD88B4311}"/>
          </ac:spMkLst>
        </pc:spChg>
        <pc:spChg chg="add del mod">
          <ac:chgData name="Marco Luigi Pezzotti" userId="bab01749f6bc1ee8" providerId="LiveId" clId="{3D0258CC-7A2D-4904-B94F-65F7FF309567}" dt="2025-08-14T17:59:49.434" v="756"/>
          <ac:spMkLst>
            <pc:docMk/>
            <pc:sldMk cId="700749062" sldId="366"/>
            <ac:spMk id="3" creationId="{28A87788-C0D1-4BA0-9F6A-57F716ACFA41}"/>
          </ac:spMkLst>
        </pc:spChg>
        <pc:spChg chg="mod">
          <ac:chgData name="Marco Luigi Pezzotti" userId="bab01749f6bc1ee8" providerId="LiveId" clId="{3D0258CC-7A2D-4904-B94F-65F7FF309567}" dt="2025-08-15T16:38:49.058" v="1320" actId="1076"/>
          <ac:spMkLst>
            <pc:docMk/>
            <pc:sldMk cId="700749062" sldId="366"/>
            <ac:spMk id="7" creationId="{C26A64F6-6A7A-4793-8695-1DEABE84B985}"/>
          </ac:spMkLst>
        </pc:spChg>
        <pc:spChg chg="add mod">
          <ac:chgData name="Marco Luigi Pezzotti" userId="bab01749f6bc1ee8" providerId="LiveId" clId="{3D0258CC-7A2D-4904-B94F-65F7FF309567}" dt="2025-08-15T16:38:08.631" v="1319" actId="1076"/>
          <ac:spMkLst>
            <pc:docMk/>
            <pc:sldMk cId="700749062" sldId="366"/>
            <ac:spMk id="8" creationId="{4F97C278-4A5D-47E8-8827-7BEBCE3E6C72}"/>
          </ac:spMkLst>
        </pc:spChg>
        <pc:spChg chg="add mod">
          <ac:chgData name="Marco Luigi Pezzotti" userId="bab01749f6bc1ee8" providerId="LiveId" clId="{3D0258CC-7A2D-4904-B94F-65F7FF309567}" dt="2025-08-15T16:35:42.030" v="1291" actId="1076"/>
          <ac:spMkLst>
            <pc:docMk/>
            <pc:sldMk cId="700749062" sldId="366"/>
            <ac:spMk id="9" creationId="{757FF9CE-913E-4CCB-8D56-94044D9DDCDE}"/>
          </ac:spMkLst>
        </pc:spChg>
      </pc:sldChg>
      <pc:sldChg chg="addSp modSp add mod ord">
        <pc:chgData name="Marco Luigi Pezzotti" userId="bab01749f6bc1ee8" providerId="LiveId" clId="{3D0258CC-7A2D-4904-B94F-65F7FF309567}" dt="2025-08-15T16:43:09.117" v="1351" actId="20577"/>
        <pc:sldMkLst>
          <pc:docMk/>
          <pc:sldMk cId="843359471" sldId="367"/>
        </pc:sldMkLst>
        <pc:spChg chg="add mod">
          <ac:chgData name="Marco Luigi Pezzotti" userId="bab01749f6bc1ee8" providerId="LiveId" clId="{3D0258CC-7A2D-4904-B94F-65F7FF309567}" dt="2025-08-15T16:43:09.117" v="1351" actId="20577"/>
          <ac:spMkLst>
            <pc:docMk/>
            <pc:sldMk cId="843359471" sldId="367"/>
            <ac:spMk id="2" creationId="{2932562C-85E5-4A4A-BA3F-4090B0DEEAA1}"/>
          </ac:spMkLst>
        </pc:spChg>
        <pc:spChg chg="mod">
          <ac:chgData name="Marco Luigi Pezzotti" userId="bab01749f6bc1ee8" providerId="LiveId" clId="{3D0258CC-7A2D-4904-B94F-65F7FF309567}" dt="2025-08-14T18:07:07.081" v="765" actId="6549"/>
          <ac:spMkLst>
            <pc:docMk/>
            <pc:sldMk cId="843359471" sldId="367"/>
            <ac:spMk id="3" creationId="{59FFC564-849D-4959-A287-C117B10F5DAF}"/>
          </ac:spMkLst>
        </pc:spChg>
        <pc:spChg chg="mod">
          <ac:chgData name="Marco Luigi Pezzotti" userId="bab01749f6bc1ee8" providerId="LiveId" clId="{3D0258CC-7A2D-4904-B94F-65F7FF309567}" dt="2025-08-14T18:07:35.013" v="769" actId="20577"/>
          <ac:spMkLst>
            <pc:docMk/>
            <pc:sldMk cId="843359471" sldId="367"/>
            <ac:spMk id="7" creationId="{C26A64F6-6A7A-4793-8695-1DEABE84B985}"/>
          </ac:spMkLst>
        </pc:spChg>
      </pc:sldChg>
      <pc:sldChg chg="addSp delSp modSp add mod">
        <pc:chgData name="Marco Luigi Pezzotti" userId="bab01749f6bc1ee8" providerId="LiveId" clId="{3D0258CC-7A2D-4904-B94F-65F7FF309567}" dt="2025-08-15T16:48:12.984" v="1410" actId="20577"/>
        <pc:sldMkLst>
          <pc:docMk/>
          <pc:sldMk cId="808267438" sldId="368"/>
        </pc:sldMkLst>
        <pc:spChg chg="del mod">
          <ac:chgData name="Marco Luigi Pezzotti" userId="bab01749f6bc1ee8" providerId="LiveId" clId="{3D0258CC-7A2D-4904-B94F-65F7FF309567}" dt="2025-08-14T18:10:12.971" v="782"/>
          <ac:spMkLst>
            <pc:docMk/>
            <pc:sldMk cId="808267438" sldId="368"/>
            <ac:spMk id="2" creationId="{2932562C-85E5-4A4A-BA3F-4090B0DEEAA1}"/>
          </ac:spMkLst>
        </pc:spChg>
        <pc:spChg chg="mod">
          <ac:chgData name="Marco Luigi Pezzotti" userId="bab01749f6bc1ee8" providerId="LiveId" clId="{3D0258CC-7A2D-4904-B94F-65F7FF309567}" dt="2025-08-14T18:16:10.436" v="999" actId="1076"/>
          <ac:spMkLst>
            <pc:docMk/>
            <pc:sldMk cId="808267438" sldId="368"/>
            <ac:spMk id="7" creationId="{C26A64F6-6A7A-4793-8695-1DEABE84B985}"/>
          </ac:spMkLst>
        </pc:spChg>
        <pc:spChg chg="add mod">
          <ac:chgData name="Marco Luigi Pezzotti" userId="bab01749f6bc1ee8" providerId="LiveId" clId="{3D0258CC-7A2D-4904-B94F-65F7FF309567}" dt="2025-08-14T18:15:34.489" v="994" actId="6549"/>
          <ac:spMkLst>
            <pc:docMk/>
            <pc:sldMk cId="808267438" sldId="368"/>
            <ac:spMk id="8" creationId="{8A463C46-F466-47DD-9AA2-7238C0662755}"/>
          </ac:spMkLst>
        </pc:spChg>
        <pc:spChg chg="add mod">
          <ac:chgData name="Marco Luigi Pezzotti" userId="bab01749f6bc1ee8" providerId="LiveId" clId="{3D0258CC-7A2D-4904-B94F-65F7FF309567}" dt="2025-08-15T16:45:15.046" v="1355" actId="14100"/>
          <ac:spMkLst>
            <pc:docMk/>
            <pc:sldMk cId="808267438" sldId="368"/>
            <ac:spMk id="9" creationId="{23EEE8AC-1DBB-4603-97B5-0A1242E97235}"/>
          </ac:spMkLst>
        </pc:spChg>
        <pc:spChg chg="add mod">
          <ac:chgData name="Marco Luigi Pezzotti" userId="bab01749f6bc1ee8" providerId="LiveId" clId="{3D0258CC-7A2D-4904-B94F-65F7FF309567}" dt="2025-08-15T16:48:12.984" v="1410" actId="20577"/>
          <ac:spMkLst>
            <pc:docMk/>
            <pc:sldMk cId="808267438" sldId="368"/>
            <ac:spMk id="10" creationId="{F74E9717-42AA-486A-8D60-A6B1B82C36C9}"/>
          </ac:spMkLst>
        </pc:spChg>
        <pc:spChg chg="add del mod">
          <ac:chgData name="Marco Luigi Pezzotti" userId="bab01749f6bc1ee8" providerId="LiveId" clId="{3D0258CC-7A2D-4904-B94F-65F7FF309567}" dt="2025-08-15T16:45:01.721" v="1353" actId="478"/>
          <ac:spMkLst>
            <pc:docMk/>
            <pc:sldMk cId="808267438" sldId="368"/>
            <ac:spMk id="11" creationId="{88FDE7A1-128F-40A1-932F-C3BE081A4854}"/>
          </ac:spMkLst>
        </pc:spChg>
      </pc:sldChg>
      <pc:sldChg chg="addSp delSp modSp add mod ord">
        <pc:chgData name="Marco Luigi Pezzotti" userId="bab01749f6bc1ee8" providerId="LiveId" clId="{3D0258CC-7A2D-4904-B94F-65F7FF309567}" dt="2025-08-15T17:06:24.931" v="1677" actId="115"/>
        <pc:sldMkLst>
          <pc:docMk/>
          <pc:sldMk cId="1266630220" sldId="369"/>
        </pc:sldMkLst>
        <pc:spChg chg="add mod">
          <ac:chgData name="Marco Luigi Pezzotti" userId="bab01749f6bc1ee8" providerId="LiveId" clId="{3D0258CC-7A2D-4904-B94F-65F7FF309567}" dt="2025-08-15T17:06:24.931" v="1677" actId="115"/>
          <ac:spMkLst>
            <pc:docMk/>
            <pc:sldMk cId="1266630220" sldId="369"/>
            <ac:spMk id="2" creationId="{28DCA32C-5560-4106-A743-2C33CCFD9765}"/>
          </ac:spMkLst>
        </pc:spChg>
        <pc:spChg chg="mod">
          <ac:chgData name="Marco Luigi Pezzotti" userId="bab01749f6bc1ee8" providerId="LiveId" clId="{3D0258CC-7A2D-4904-B94F-65F7FF309567}" dt="2025-08-15T16:53:27.573" v="1465" actId="1076"/>
          <ac:spMkLst>
            <pc:docMk/>
            <pc:sldMk cId="1266630220" sldId="369"/>
            <ac:spMk id="7" creationId="{C26A64F6-6A7A-4793-8695-1DEABE84B985}"/>
          </ac:spMkLst>
        </pc:spChg>
        <pc:spChg chg="mod">
          <ac:chgData name="Marco Luigi Pezzotti" userId="bab01749f6bc1ee8" providerId="LiveId" clId="{3D0258CC-7A2D-4904-B94F-65F7FF309567}" dt="2025-08-15T16:55:35.521" v="1547" actId="1076"/>
          <ac:spMkLst>
            <pc:docMk/>
            <pc:sldMk cId="1266630220" sldId="369"/>
            <ac:spMk id="8" creationId="{8A463C46-F466-47DD-9AA2-7238C0662755}"/>
          </ac:spMkLst>
        </pc:spChg>
        <pc:spChg chg="del">
          <ac:chgData name="Marco Luigi Pezzotti" userId="bab01749f6bc1ee8" providerId="LiveId" clId="{3D0258CC-7A2D-4904-B94F-65F7FF309567}" dt="2025-08-15T16:49:50.170" v="1416" actId="478"/>
          <ac:spMkLst>
            <pc:docMk/>
            <pc:sldMk cId="1266630220" sldId="369"/>
            <ac:spMk id="9" creationId="{23EEE8AC-1DBB-4603-97B5-0A1242E97235}"/>
          </ac:spMkLst>
        </pc:spChg>
        <pc:spChg chg="del mod">
          <ac:chgData name="Marco Luigi Pezzotti" userId="bab01749f6bc1ee8" providerId="LiveId" clId="{3D0258CC-7A2D-4904-B94F-65F7FF309567}" dt="2025-08-15T16:49:50.186" v="1418"/>
          <ac:spMkLst>
            <pc:docMk/>
            <pc:sldMk cId="1266630220" sldId="369"/>
            <ac:spMk id="10" creationId="{F74E9717-42AA-486A-8D60-A6B1B82C36C9}"/>
          </ac:spMkLst>
        </pc:spChg>
        <pc:spChg chg="add mod">
          <ac:chgData name="Marco Luigi Pezzotti" userId="bab01749f6bc1ee8" providerId="LiveId" clId="{3D0258CC-7A2D-4904-B94F-65F7FF309567}" dt="2025-08-15T17:05:10.879" v="1664" actId="255"/>
          <ac:spMkLst>
            <pc:docMk/>
            <pc:sldMk cId="1266630220" sldId="369"/>
            <ac:spMk id="11" creationId="{9F9D3CB7-BA77-4AD6-BB64-B1C1AF1E0C03}"/>
          </ac:spMkLst>
        </pc:spChg>
      </pc:sldChg>
      <pc:sldChg chg="addSp delSp modSp add mod">
        <pc:chgData name="Marco Luigi Pezzotti" userId="bab01749f6bc1ee8" providerId="LiveId" clId="{3D0258CC-7A2D-4904-B94F-65F7FF309567}" dt="2025-08-15T17:08:00.741" v="1754" actId="20577"/>
        <pc:sldMkLst>
          <pc:docMk/>
          <pc:sldMk cId="3216897269" sldId="370"/>
        </pc:sldMkLst>
        <pc:spChg chg="del mod">
          <ac:chgData name="Marco Luigi Pezzotti" userId="bab01749f6bc1ee8" providerId="LiveId" clId="{3D0258CC-7A2D-4904-B94F-65F7FF309567}" dt="2025-08-15T16:59:30.782" v="1608"/>
          <ac:spMkLst>
            <pc:docMk/>
            <pc:sldMk cId="3216897269" sldId="370"/>
            <ac:spMk id="2" creationId="{28DCA32C-5560-4106-A743-2C33CCFD9765}"/>
          </ac:spMkLst>
        </pc:spChg>
        <pc:spChg chg="mod">
          <ac:chgData name="Marco Luigi Pezzotti" userId="bab01749f6bc1ee8" providerId="LiveId" clId="{3D0258CC-7A2D-4904-B94F-65F7FF309567}" dt="2025-08-15T17:06:42.912" v="1711" actId="20577"/>
          <ac:spMkLst>
            <pc:docMk/>
            <pc:sldMk cId="3216897269" sldId="370"/>
            <ac:spMk id="3" creationId="{59FFC564-849D-4959-A287-C117B10F5DAF}"/>
          </ac:spMkLst>
        </pc:spChg>
        <pc:spChg chg="mod">
          <ac:chgData name="Marco Luigi Pezzotti" userId="bab01749f6bc1ee8" providerId="LiveId" clId="{3D0258CC-7A2D-4904-B94F-65F7FF309567}" dt="2025-08-15T17:00:33.622" v="1617" actId="20577"/>
          <ac:spMkLst>
            <pc:docMk/>
            <pc:sldMk cId="3216897269" sldId="370"/>
            <ac:spMk id="7" creationId="{C26A64F6-6A7A-4793-8695-1DEABE84B985}"/>
          </ac:spMkLst>
        </pc:spChg>
        <pc:spChg chg="add mod">
          <ac:chgData name="Marco Luigi Pezzotti" userId="bab01749f6bc1ee8" providerId="LiveId" clId="{3D0258CC-7A2D-4904-B94F-65F7FF309567}" dt="2025-08-15T17:08:00.741" v="1754" actId="20577"/>
          <ac:spMkLst>
            <pc:docMk/>
            <pc:sldMk cId="3216897269" sldId="370"/>
            <ac:spMk id="9" creationId="{9EF10678-A209-422B-867A-D749648A20CB}"/>
          </ac:spMkLst>
        </pc:spChg>
        <pc:spChg chg="add mod">
          <ac:chgData name="Marco Luigi Pezzotti" userId="bab01749f6bc1ee8" providerId="LiveId" clId="{3D0258CC-7A2D-4904-B94F-65F7FF309567}" dt="2025-08-15T17:05:52.060" v="1673" actId="255"/>
          <ac:spMkLst>
            <pc:docMk/>
            <pc:sldMk cId="3216897269" sldId="370"/>
            <ac:spMk id="10" creationId="{57C949F5-3A8B-4B59-B685-7B268C2E6CCE}"/>
          </ac:spMkLst>
        </pc:spChg>
        <pc:spChg chg="del mod">
          <ac:chgData name="Marco Luigi Pezzotti" userId="bab01749f6bc1ee8" providerId="LiveId" clId="{3D0258CC-7A2D-4904-B94F-65F7FF309567}" dt="2025-08-15T16:59:36.843" v="1611"/>
          <ac:spMkLst>
            <pc:docMk/>
            <pc:sldMk cId="3216897269" sldId="370"/>
            <ac:spMk id="11" creationId="{9F9D3CB7-BA77-4AD6-BB64-B1C1AF1E0C03}"/>
          </ac:spMkLst>
        </pc:spChg>
        <pc:spChg chg="add mod">
          <ac:chgData name="Marco Luigi Pezzotti" userId="bab01749f6bc1ee8" providerId="LiveId" clId="{3D0258CC-7A2D-4904-B94F-65F7FF309567}" dt="2025-08-15T17:02:30.274" v="1631" actId="14100"/>
          <ac:spMkLst>
            <pc:docMk/>
            <pc:sldMk cId="3216897269" sldId="370"/>
            <ac:spMk id="12" creationId="{9ADC7EE9-2D43-471A-9E19-A50F18845242}"/>
          </ac:spMkLst>
        </pc:spChg>
      </pc:sldChg>
      <pc:sldChg chg="addSp delSp modSp add mod ord">
        <pc:chgData name="Marco Luigi Pezzotti" userId="bab01749f6bc1ee8" providerId="LiveId" clId="{3D0258CC-7A2D-4904-B94F-65F7FF309567}" dt="2025-08-15T17:16:43.739" v="1879" actId="20577"/>
        <pc:sldMkLst>
          <pc:docMk/>
          <pc:sldMk cId="2286002783" sldId="371"/>
        </pc:sldMkLst>
        <pc:spChg chg="del mod">
          <ac:chgData name="Marco Luigi Pezzotti" userId="bab01749f6bc1ee8" providerId="LiveId" clId="{3D0258CC-7A2D-4904-B94F-65F7FF309567}" dt="2025-08-15T17:11:01.489" v="1761"/>
          <ac:spMkLst>
            <pc:docMk/>
            <pc:sldMk cId="2286002783" sldId="371"/>
            <ac:spMk id="2" creationId="{28DCA32C-5560-4106-A743-2C33CCFD9765}"/>
          </ac:spMkLst>
        </pc:spChg>
        <pc:spChg chg="mod">
          <ac:chgData name="Marco Luigi Pezzotti" userId="bab01749f6bc1ee8" providerId="LiveId" clId="{3D0258CC-7A2D-4904-B94F-65F7FF309567}" dt="2025-08-15T17:12:55.092" v="1773" actId="20577"/>
          <ac:spMkLst>
            <pc:docMk/>
            <pc:sldMk cId="2286002783" sldId="371"/>
            <ac:spMk id="7" creationId="{C26A64F6-6A7A-4793-8695-1DEABE84B985}"/>
          </ac:spMkLst>
        </pc:spChg>
        <pc:spChg chg="add mod">
          <ac:chgData name="Marco Luigi Pezzotti" userId="bab01749f6bc1ee8" providerId="LiveId" clId="{3D0258CC-7A2D-4904-B94F-65F7FF309567}" dt="2025-08-15T17:16:43.739" v="1879" actId="20577"/>
          <ac:spMkLst>
            <pc:docMk/>
            <pc:sldMk cId="2286002783" sldId="371"/>
            <ac:spMk id="9" creationId="{6DEC336E-E219-4DF6-9A7F-34E8D9CD7059}"/>
          </ac:spMkLst>
        </pc:spChg>
        <pc:spChg chg="del mod">
          <ac:chgData name="Marco Luigi Pezzotti" userId="bab01749f6bc1ee8" providerId="LiveId" clId="{3D0258CC-7A2D-4904-B94F-65F7FF309567}" dt="2025-08-15T17:11:01.489" v="1763"/>
          <ac:spMkLst>
            <pc:docMk/>
            <pc:sldMk cId="2286002783" sldId="371"/>
            <ac:spMk id="11" creationId="{9F9D3CB7-BA77-4AD6-BB64-B1C1AF1E0C03}"/>
          </ac:spMkLst>
        </pc:spChg>
      </pc:sldChg>
      <pc:sldChg chg="addSp modSp add mod">
        <pc:chgData name="Marco Luigi Pezzotti" userId="bab01749f6bc1ee8" providerId="LiveId" clId="{3D0258CC-7A2D-4904-B94F-65F7FF309567}" dt="2025-08-15T17:22:20.007" v="1949" actId="20577"/>
        <pc:sldMkLst>
          <pc:docMk/>
          <pc:sldMk cId="1282149887" sldId="372"/>
        </pc:sldMkLst>
        <pc:spChg chg="add mod">
          <ac:chgData name="Marco Luigi Pezzotti" userId="bab01749f6bc1ee8" providerId="LiveId" clId="{3D0258CC-7A2D-4904-B94F-65F7FF309567}" dt="2025-08-15T17:22:20.007" v="1949" actId="20577"/>
          <ac:spMkLst>
            <pc:docMk/>
            <pc:sldMk cId="1282149887" sldId="372"/>
            <ac:spMk id="2" creationId="{F1622D92-7D0A-44AF-AD64-6254558E6E1D}"/>
          </ac:spMkLst>
        </pc:spChg>
        <pc:spChg chg="mod">
          <ac:chgData name="Marco Luigi Pezzotti" userId="bab01749f6bc1ee8" providerId="LiveId" clId="{3D0258CC-7A2D-4904-B94F-65F7FF309567}" dt="2025-08-15T17:19:11.056" v="1906" actId="113"/>
          <ac:spMkLst>
            <pc:docMk/>
            <pc:sldMk cId="1282149887" sldId="372"/>
            <ac:spMk id="7" creationId="{C26A64F6-6A7A-4793-8695-1DEABE84B985}"/>
          </ac:spMkLst>
        </pc:spChg>
        <pc:spChg chg="mod">
          <ac:chgData name="Marco Luigi Pezzotti" userId="bab01749f6bc1ee8" providerId="LiveId" clId="{3D0258CC-7A2D-4904-B94F-65F7FF309567}" dt="2025-08-15T17:17:05.268" v="1881" actId="6549"/>
          <ac:spMkLst>
            <pc:docMk/>
            <pc:sldMk cId="1282149887" sldId="372"/>
            <ac:spMk id="9" creationId="{6DEC336E-E219-4DF6-9A7F-34E8D9CD7059}"/>
          </ac:spMkLst>
        </pc:spChg>
        <pc:spChg chg="add mod">
          <ac:chgData name="Marco Luigi Pezzotti" userId="bab01749f6bc1ee8" providerId="LiveId" clId="{3D0258CC-7A2D-4904-B94F-65F7FF309567}" dt="2025-08-15T17:20:39.416" v="1943" actId="14100"/>
          <ac:spMkLst>
            <pc:docMk/>
            <pc:sldMk cId="1282149887" sldId="372"/>
            <ac:spMk id="10" creationId="{19E92E25-2FBD-43D5-8ABF-3F6E5BFE4DFE}"/>
          </ac:spMkLst>
        </pc:spChg>
      </pc:sldChg>
      <pc:sldChg chg="addSp delSp modSp add mod">
        <pc:chgData name="Marco Luigi Pezzotti" userId="bab01749f6bc1ee8" providerId="LiveId" clId="{3D0258CC-7A2D-4904-B94F-65F7FF309567}" dt="2025-08-15T17:29:04.981" v="2092" actId="255"/>
        <pc:sldMkLst>
          <pc:docMk/>
          <pc:sldMk cId="819122599" sldId="373"/>
        </pc:sldMkLst>
        <pc:spChg chg="del mod">
          <ac:chgData name="Marco Luigi Pezzotti" userId="bab01749f6bc1ee8" providerId="LiveId" clId="{3D0258CC-7A2D-4904-B94F-65F7FF309567}" dt="2025-08-15T17:24:10.486" v="1960"/>
          <ac:spMkLst>
            <pc:docMk/>
            <pc:sldMk cId="819122599" sldId="373"/>
            <ac:spMk id="2" creationId="{F1622D92-7D0A-44AF-AD64-6254558E6E1D}"/>
          </ac:spMkLst>
        </pc:spChg>
        <pc:spChg chg="mod">
          <ac:chgData name="Marco Luigi Pezzotti" userId="bab01749f6bc1ee8" providerId="LiveId" clId="{3D0258CC-7A2D-4904-B94F-65F7FF309567}" dt="2025-08-15T17:25:40.764" v="1975" actId="1076"/>
          <ac:spMkLst>
            <pc:docMk/>
            <pc:sldMk cId="819122599" sldId="373"/>
            <ac:spMk id="7" creationId="{C26A64F6-6A7A-4793-8695-1DEABE84B985}"/>
          </ac:spMkLst>
        </pc:spChg>
        <pc:spChg chg="del mod">
          <ac:chgData name="Marco Luigi Pezzotti" userId="bab01749f6bc1ee8" providerId="LiveId" clId="{3D0258CC-7A2D-4904-B94F-65F7FF309567}" dt="2025-08-15T17:23:44.786" v="1954"/>
          <ac:spMkLst>
            <pc:docMk/>
            <pc:sldMk cId="819122599" sldId="373"/>
            <ac:spMk id="10" creationId="{19E92E25-2FBD-43D5-8ABF-3F6E5BFE4DFE}"/>
          </ac:spMkLst>
        </pc:spChg>
        <pc:spChg chg="add mod">
          <ac:chgData name="Marco Luigi Pezzotti" userId="bab01749f6bc1ee8" providerId="LiveId" clId="{3D0258CC-7A2D-4904-B94F-65F7FF309567}" dt="2025-08-15T17:25:34.344" v="1974" actId="1076"/>
          <ac:spMkLst>
            <pc:docMk/>
            <pc:sldMk cId="819122599" sldId="373"/>
            <ac:spMk id="11" creationId="{C16672A8-80D1-4CDB-8C67-EABCFEA16F71}"/>
          </ac:spMkLst>
        </pc:spChg>
        <pc:spChg chg="add mod">
          <ac:chgData name="Marco Luigi Pezzotti" userId="bab01749f6bc1ee8" providerId="LiveId" clId="{3D0258CC-7A2D-4904-B94F-65F7FF309567}" dt="2025-08-15T17:29:04.981" v="2092" actId="255"/>
          <ac:spMkLst>
            <pc:docMk/>
            <pc:sldMk cId="819122599" sldId="373"/>
            <ac:spMk id="12" creationId="{AD088D3E-2CE8-4CDF-9283-4A254714C4C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A7AC217-C14F-49CD-BB82-6376D6BEED69}" type="datetimeFigureOut">
              <a:rPr lang="en-US" smtClean="0"/>
              <a:t>4/28/2026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3DEE871-F27D-483F-9752-99E0CBF2C096}" type="slidenum">
              <a:rPr lang="en-US" smtClean="0"/>
              <a:t>‹Nº›</a:t>
            </a:fld>
            <a:endParaRPr lang="en-US"/>
          </a:p>
        </p:txBody>
      </p:sp>
    </p:spTree>
    <p:extLst>
      <p:ext uri="{BB962C8B-B14F-4D97-AF65-F5344CB8AC3E}">
        <p14:creationId xmlns:p14="http://schemas.microsoft.com/office/powerpoint/2010/main" val="2136146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7456FB4-349B-4526-94B4-54AAC17DE5AF}" type="datetimeFigureOut">
              <a:rPr lang="en-US" smtClean="0"/>
              <a:t>4/28/2026</a:t>
            </a:fld>
            <a:endParaRPr lang="en-US"/>
          </a:p>
        </p:txBody>
      </p:sp>
      <p:sp>
        <p:nvSpPr>
          <p:cNvPr id="4" name="Slide Image Placeholder 3"/>
          <p:cNvSpPr>
            <a:spLocks noGrp="1" noRot="1" noChangeAspect="1"/>
          </p:cNvSpPr>
          <p:nvPr>
            <p:ph type="sldImg" idx="2"/>
          </p:nvPr>
        </p:nvSpPr>
        <p:spPr>
          <a:xfrm>
            <a:off x="735965" y="1138586"/>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32D5DDE-41CB-46F2-82B7-AB3D872EEF37}" type="slidenum">
              <a:rPr lang="en-US" smtClean="0"/>
              <a:t>‹Nº›</a:t>
            </a:fld>
            <a:endParaRPr lang="en-US"/>
          </a:p>
        </p:txBody>
      </p:sp>
    </p:spTree>
    <p:extLst>
      <p:ext uri="{BB962C8B-B14F-4D97-AF65-F5344CB8AC3E}">
        <p14:creationId xmlns:p14="http://schemas.microsoft.com/office/powerpoint/2010/main" val="47754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36600" y="1138238"/>
            <a:ext cx="5584825" cy="3141662"/>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32D5DDE-41CB-46F2-82B7-AB3D872EEF37}" type="slidenum">
              <a:rPr lang="en-US" smtClean="0"/>
              <a:t>1</a:t>
            </a:fld>
            <a:endParaRPr lang="en-US"/>
          </a:p>
        </p:txBody>
      </p:sp>
      <p:sp>
        <p:nvSpPr>
          <p:cNvPr id="5" name="Extracto 4"/>
          <p:cNvSpPr/>
          <p:nvPr/>
        </p:nvSpPr>
        <p:spPr>
          <a:xfrm rot="1378851" flipV="1">
            <a:off x="-112712" y="3792782"/>
            <a:ext cx="2090057" cy="408254"/>
          </a:xfrm>
          <a:prstGeom prst="flowChartExtract">
            <a:avLst/>
          </a:prstGeom>
          <a:solidFill>
            <a:srgbClr val="876529"/>
          </a:solidFill>
          <a:ln>
            <a:solidFill>
              <a:srgbClr val="CBA0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43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662CA30-466F-4069-9BD8-B1AFD482005D}"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19D30-DFDB-46BB-80A2-DA969D2D5B10}" type="slidenum">
              <a:rPr lang="en-US" smtClean="0"/>
              <a:t>‹Nº›</a:t>
            </a:fld>
            <a:endParaRPr lang="en-US"/>
          </a:p>
        </p:txBody>
      </p:sp>
    </p:spTree>
    <p:extLst>
      <p:ext uri="{BB962C8B-B14F-4D97-AF65-F5344CB8AC3E}">
        <p14:creationId xmlns:p14="http://schemas.microsoft.com/office/powerpoint/2010/main" val="127314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62CA30-466F-4069-9BD8-B1AFD482005D}"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19D30-DFDB-46BB-80A2-DA969D2D5B10}" type="slidenum">
              <a:rPr lang="en-US" smtClean="0"/>
              <a:t>‹Nº›</a:t>
            </a:fld>
            <a:endParaRPr lang="en-US"/>
          </a:p>
        </p:txBody>
      </p:sp>
      <p:sp>
        <p:nvSpPr>
          <p:cNvPr id="7" name="CuadroTexto 6"/>
          <p:cNvSpPr txBox="1"/>
          <p:nvPr userDrawn="1"/>
        </p:nvSpPr>
        <p:spPr>
          <a:xfrm>
            <a:off x="9720416" y="6243904"/>
            <a:ext cx="2968232" cy="677108"/>
          </a:xfrm>
          <a:prstGeom prst="rect">
            <a:avLst/>
          </a:prstGeom>
          <a:noFill/>
        </p:spPr>
        <p:txBody>
          <a:bodyPr wrap="square" rtlCol="0">
            <a:spAutoFit/>
          </a:bodyPr>
          <a:lstStyle/>
          <a:p>
            <a:pPr algn="ctr"/>
            <a:endParaRPr lang="es-PA" sz="2400" b="1" dirty="0">
              <a:effectLst>
                <a:outerShdw blurRad="38100" dist="38100" dir="2700000" algn="tl">
                  <a:srgbClr val="000000">
                    <a:alpha val="43137"/>
                  </a:srgbClr>
                </a:outerShdw>
              </a:effectLst>
            </a:endParaRPr>
          </a:p>
          <a:p>
            <a:pPr algn="ctr"/>
            <a:r>
              <a:rPr lang="es-PA" sz="1400" b="1" dirty="0">
                <a:solidFill>
                  <a:schemeClr val="bg1"/>
                </a:solidFill>
                <a:effectLst>
                  <a:outerShdw blurRad="38100" dist="38100" dir="2700000" algn="tl">
                    <a:srgbClr val="000000">
                      <a:alpha val="43137"/>
                    </a:srgbClr>
                  </a:outerShdw>
                </a:effectLst>
              </a:rPr>
              <a:t>SEPRESAC_0004_2025</a:t>
            </a:r>
          </a:p>
        </p:txBody>
      </p:sp>
    </p:spTree>
    <p:extLst>
      <p:ext uri="{BB962C8B-B14F-4D97-AF65-F5344CB8AC3E}">
        <p14:creationId xmlns:p14="http://schemas.microsoft.com/office/powerpoint/2010/main" val="396322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62CA30-466F-4069-9BD8-B1AFD482005D}"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19D30-DFDB-46BB-80A2-DA969D2D5B10}" type="slidenum">
              <a:rPr lang="en-US" smtClean="0"/>
              <a:t>‹Nº›</a:t>
            </a:fld>
            <a:endParaRPr lang="en-US"/>
          </a:p>
        </p:txBody>
      </p:sp>
      <p:sp>
        <p:nvSpPr>
          <p:cNvPr id="7" name="CuadroTexto 6"/>
          <p:cNvSpPr txBox="1"/>
          <p:nvPr userDrawn="1"/>
        </p:nvSpPr>
        <p:spPr>
          <a:xfrm>
            <a:off x="9720416" y="6243904"/>
            <a:ext cx="2968232" cy="677108"/>
          </a:xfrm>
          <a:prstGeom prst="rect">
            <a:avLst/>
          </a:prstGeom>
          <a:noFill/>
        </p:spPr>
        <p:txBody>
          <a:bodyPr wrap="square" rtlCol="0">
            <a:spAutoFit/>
          </a:bodyPr>
          <a:lstStyle/>
          <a:p>
            <a:pPr algn="ctr"/>
            <a:endParaRPr lang="es-PA" sz="2400" b="1" dirty="0">
              <a:effectLst>
                <a:outerShdw blurRad="38100" dist="38100" dir="2700000" algn="tl">
                  <a:srgbClr val="000000">
                    <a:alpha val="43137"/>
                  </a:srgbClr>
                </a:outerShdw>
              </a:effectLst>
            </a:endParaRPr>
          </a:p>
          <a:p>
            <a:pPr algn="ctr"/>
            <a:r>
              <a:rPr lang="es-PA" sz="1400" b="1" dirty="0">
                <a:solidFill>
                  <a:schemeClr val="bg1"/>
                </a:solidFill>
                <a:effectLst>
                  <a:outerShdw blurRad="38100" dist="38100" dir="2700000" algn="tl">
                    <a:srgbClr val="000000">
                      <a:alpha val="43137"/>
                    </a:srgbClr>
                  </a:outerShdw>
                </a:effectLst>
              </a:rPr>
              <a:t>SEPRESAC_0004_2025</a:t>
            </a:r>
          </a:p>
        </p:txBody>
      </p:sp>
    </p:spTree>
    <p:extLst>
      <p:ext uri="{BB962C8B-B14F-4D97-AF65-F5344CB8AC3E}">
        <p14:creationId xmlns:p14="http://schemas.microsoft.com/office/powerpoint/2010/main" val="894988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997274"/>
            <a:ext cx="9715500" cy="1378148"/>
          </a:xfrm>
        </p:spPr>
        <p:txBody>
          <a:bodyPr/>
          <a:lstStyle/>
          <a:p>
            <a:r>
              <a:rPr lang="en-US"/>
              <a:t>Click to edit Master title style</a:t>
            </a:r>
          </a:p>
        </p:txBody>
      </p:sp>
      <p:sp>
        <p:nvSpPr>
          <p:cNvPr id="3" name="Subtitle 2"/>
          <p:cNvSpPr>
            <a:spLocks noGrp="1"/>
          </p:cNvSpPr>
          <p:nvPr>
            <p:ph type="subTitle" idx="1"/>
          </p:nvPr>
        </p:nvSpPr>
        <p:spPr>
          <a:xfrm>
            <a:off x="1714500" y="3643312"/>
            <a:ext cx="800100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718310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48578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4131469"/>
            <a:ext cx="9715500"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02891" y="2725044"/>
            <a:ext cx="9715500"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958508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1025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025150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0" y="1439168"/>
            <a:ext cx="5050235"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571500" y="2038945"/>
            <a:ext cx="5050235"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2" y="1439168"/>
            <a:ext cx="5052219"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06282" y="2038945"/>
            <a:ext cx="5052219"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720826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747969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63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255984"/>
            <a:ext cx="3760391"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468812" y="255985"/>
            <a:ext cx="6389688"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1" y="1345406"/>
            <a:ext cx="3760391"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8801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62CA30-466F-4069-9BD8-B1AFD482005D}"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19D30-DFDB-46BB-80A2-DA969D2D5B10}" type="slidenum">
              <a:rPr lang="en-US" smtClean="0"/>
              <a:t>‹Nº›</a:t>
            </a:fld>
            <a:endParaRPr lang="en-US"/>
          </a:p>
        </p:txBody>
      </p:sp>
      <p:sp>
        <p:nvSpPr>
          <p:cNvPr id="7" name="CuadroTexto 6"/>
          <p:cNvSpPr txBox="1"/>
          <p:nvPr userDrawn="1"/>
        </p:nvSpPr>
        <p:spPr>
          <a:xfrm>
            <a:off x="0" y="4141694"/>
            <a:ext cx="12192000" cy="2716306"/>
          </a:xfrm>
          <a:prstGeom prst="rect">
            <a:avLst/>
          </a:prstGeom>
          <a:solidFill>
            <a:schemeClr val="bg1"/>
          </a:solidFill>
        </p:spPr>
        <p:txBody>
          <a:bodyPr wrap="square" rtlCol="0">
            <a:spAutoFit/>
          </a:bodyPr>
          <a:lstStyle/>
          <a:p>
            <a:endParaRPr lang="es-PA" dirty="0"/>
          </a:p>
        </p:txBody>
      </p:sp>
      <p:sp>
        <p:nvSpPr>
          <p:cNvPr id="8" name="CuadroTexto 7"/>
          <p:cNvSpPr txBox="1"/>
          <p:nvPr userDrawn="1"/>
        </p:nvSpPr>
        <p:spPr>
          <a:xfrm>
            <a:off x="0" y="6767880"/>
            <a:ext cx="12152613" cy="132982"/>
          </a:xfrm>
          <a:prstGeom prst="rect">
            <a:avLst/>
          </a:prstGeom>
          <a:solidFill>
            <a:schemeClr val="accent4">
              <a:lumMod val="75000"/>
            </a:schemeClr>
          </a:solidFill>
        </p:spPr>
        <p:txBody>
          <a:bodyPr wrap="square" rtlCol="0">
            <a:spAutoFit/>
          </a:bodyPr>
          <a:lstStyle/>
          <a:p>
            <a:endParaRPr lang="es-PA" dirty="0"/>
          </a:p>
        </p:txBody>
      </p:sp>
      <p:sp>
        <p:nvSpPr>
          <p:cNvPr id="9" name="CuadroTexto 8"/>
          <p:cNvSpPr txBox="1"/>
          <p:nvPr userDrawn="1"/>
        </p:nvSpPr>
        <p:spPr>
          <a:xfrm>
            <a:off x="9720416" y="6320106"/>
            <a:ext cx="2968232" cy="677108"/>
          </a:xfrm>
          <a:prstGeom prst="rect">
            <a:avLst/>
          </a:prstGeom>
          <a:noFill/>
        </p:spPr>
        <p:txBody>
          <a:bodyPr wrap="square" rtlCol="0">
            <a:spAutoFit/>
          </a:bodyPr>
          <a:lstStyle/>
          <a:p>
            <a:pPr algn="ctr"/>
            <a:endParaRPr lang="es-PA" sz="2400" b="1" dirty="0">
              <a:effectLst>
                <a:outerShdw blurRad="38100" dist="38100" dir="2700000" algn="tl">
                  <a:srgbClr val="000000">
                    <a:alpha val="43137"/>
                  </a:srgbClr>
                </a:outerShdw>
              </a:effectLst>
            </a:endParaRPr>
          </a:p>
          <a:p>
            <a:pPr algn="ctr"/>
            <a:r>
              <a:rPr lang="es-PA" sz="1400" b="1" dirty="0">
                <a:solidFill>
                  <a:schemeClr val="bg1"/>
                </a:solidFill>
                <a:effectLst>
                  <a:outerShdw blurRad="38100" dist="38100" dir="2700000" algn="tl">
                    <a:srgbClr val="000000">
                      <a:alpha val="43137"/>
                    </a:srgbClr>
                  </a:outerShdw>
                </a:effectLst>
              </a:rPr>
              <a:t>SEPRESAC_0004_2025</a:t>
            </a:r>
          </a:p>
        </p:txBody>
      </p:sp>
    </p:spTree>
    <p:extLst>
      <p:ext uri="{BB962C8B-B14F-4D97-AF65-F5344CB8AC3E}">
        <p14:creationId xmlns:p14="http://schemas.microsoft.com/office/powerpoint/2010/main" val="1118172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500562"/>
            <a:ext cx="68580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240360" y="574477"/>
            <a:ext cx="68580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2240360" y="5031879"/>
            <a:ext cx="68580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04639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604847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257473"/>
            <a:ext cx="2571750"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257473"/>
            <a:ext cx="7524750"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01623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662CA30-466F-4069-9BD8-B1AFD482005D}"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19D30-DFDB-46BB-80A2-DA969D2D5B10}" type="slidenum">
              <a:rPr lang="en-US" smtClean="0"/>
              <a:t>‹Nº›</a:t>
            </a:fld>
            <a:endParaRPr lang="en-US"/>
          </a:p>
        </p:txBody>
      </p:sp>
      <p:sp>
        <p:nvSpPr>
          <p:cNvPr id="7" name="CuadroTexto 6"/>
          <p:cNvSpPr txBox="1"/>
          <p:nvPr userDrawn="1"/>
        </p:nvSpPr>
        <p:spPr>
          <a:xfrm>
            <a:off x="9720416" y="6254790"/>
            <a:ext cx="2968232" cy="677108"/>
          </a:xfrm>
          <a:prstGeom prst="rect">
            <a:avLst/>
          </a:prstGeom>
          <a:noFill/>
        </p:spPr>
        <p:txBody>
          <a:bodyPr wrap="square" rtlCol="0">
            <a:spAutoFit/>
          </a:bodyPr>
          <a:lstStyle/>
          <a:p>
            <a:pPr algn="ctr"/>
            <a:endParaRPr lang="es-PA" sz="2400" b="1" dirty="0">
              <a:effectLst>
                <a:outerShdw blurRad="38100" dist="38100" dir="2700000" algn="tl">
                  <a:srgbClr val="000000">
                    <a:alpha val="43137"/>
                  </a:srgbClr>
                </a:outerShdw>
              </a:effectLst>
            </a:endParaRPr>
          </a:p>
          <a:p>
            <a:pPr algn="ctr"/>
            <a:r>
              <a:rPr lang="es-PA" sz="1400" b="1" dirty="0">
                <a:solidFill>
                  <a:schemeClr val="bg1"/>
                </a:solidFill>
                <a:effectLst>
                  <a:outerShdw blurRad="38100" dist="38100" dir="2700000" algn="tl">
                    <a:srgbClr val="000000">
                      <a:alpha val="43137"/>
                    </a:srgbClr>
                  </a:outerShdw>
                </a:effectLst>
              </a:rPr>
              <a:t>SEPRESAC_0004_2025</a:t>
            </a:r>
          </a:p>
        </p:txBody>
      </p:sp>
    </p:spTree>
    <p:extLst>
      <p:ext uri="{BB962C8B-B14F-4D97-AF65-F5344CB8AC3E}">
        <p14:creationId xmlns:p14="http://schemas.microsoft.com/office/powerpoint/2010/main" val="96368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62CA30-466F-4069-9BD8-B1AFD482005D}"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19D30-DFDB-46BB-80A2-DA969D2D5B10}" type="slidenum">
              <a:rPr lang="en-US" smtClean="0"/>
              <a:t>‹Nº›</a:t>
            </a:fld>
            <a:endParaRPr lang="en-US"/>
          </a:p>
        </p:txBody>
      </p:sp>
      <p:sp>
        <p:nvSpPr>
          <p:cNvPr id="8" name="CuadroTexto 7"/>
          <p:cNvSpPr txBox="1"/>
          <p:nvPr userDrawn="1"/>
        </p:nvSpPr>
        <p:spPr>
          <a:xfrm>
            <a:off x="9720416" y="6222132"/>
            <a:ext cx="2968232" cy="677108"/>
          </a:xfrm>
          <a:prstGeom prst="rect">
            <a:avLst/>
          </a:prstGeom>
          <a:noFill/>
        </p:spPr>
        <p:txBody>
          <a:bodyPr wrap="square" rtlCol="0">
            <a:spAutoFit/>
          </a:bodyPr>
          <a:lstStyle/>
          <a:p>
            <a:pPr algn="ctr"/>
            <a:endParaRPr lang="es-PA" sz="2400" b="1" dirty="0">
              <a:effectLst>
                <a:outerShdw blurRad="38100" dist="38100" dir="2700000" algn="tl">
                  <a:srgbClr val="000000">
                    <a:alpha val="43137"/>
                  </a:srgbClr>
                </a:outerShdw>
              </a:effectLst>
            </a:endParaRPr>
          </a:p>
          <a:p>
            <a:pPr algn="ctr"/>
            <a:r>
              <a:rPr lang="es-PA" sz="1400" b="1" dirty="0">
                <a:solidFill>
                  <a:schemeClr val="bg1"/>
                </a:solidFill>
                <a:effectLst>
                  <a:outerShdw blurRad="38100" dist="38100" dir="2700000" algn="tl">
                    <a:srgbClr val="000000">
                      <a:alpha val="43137"/>
                    </a:srgbClr>
                  </a:outerShdw>
                </a:effectLst>
              </a:rPr>
              <a:t>SEPRESAC_0004_2025</a:t>
            </a:r>
          </a:p>
        </p:txBody>
      </p:sp>
    </p:spTree>
    <p:extLst>
      <p:ext uri="{BB962C8B-B14F-4D97-AF65-F5344CB8AC3E}">
        <p14:creationId xmlns:p14="http://schemas.microsoft.com/office/powerpoint/2010/main" val="242542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62CA30-466F-4069-9BD8-B1AFD482005D}"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219D30-DFDB-46BB-80A2-DA969D2D5B10}" type="slidenum">
              <a:rPr lang="en-US" smtClean="0"/>
              <a:t>‹Nº›</a:t>
            </a:fld>
            <a:endParaRPr lang="en-US"/>
          </a:p>
        </p:txBody>
      </p:sp>
      <p:sp>
        <p:nvSpPr>
          <p:cNvPr id="10" name="CuadroTexto 9"/>
          <p:cNvSpPr txBox="1"/>
          <p:nvPr userDrawn="1"/>
        </p:nvSpPr>
        <p:spPr>
          <a:xfrm>
            <a:off x="9720416" y="6243904"/>
            <a:ext cx="2968232" cy="677108"/>
          </a:xfrm>
          <a:prstGeom prst="rect">
            <a:avLst/>
          </a:prstGeom>
          <a:noFill/>
        </p:spPr>
        <p:txBody>
          <a:bodyPr wrap="square" rtlCol="0">
            <a:spAutoFit/>
          </a:bodyPr>
          <a:lstStyle/>
          <a:p>
            <a:pPr algn="ctr"/>
            <a:endParaRPr lang="es-PA" sz="2400" b="1" dirty="0">
              <a:effectLst>
                <a:outerShdw blurRad="38100" dist="38100" dir="2700000" algn="tl">
                  <a:srgbClr val="000000">
                    <a:alpha val="43137"/>
                  </a:srgbClr>
                </a:outerShdw>
              </a:effectLst>
            </a:endParaRPr>
          </a:p>
          <a:p>
            <a:pPr algn="ctr"/>
            <a:r>
              <a:rPr lang="es-PA" sz="1400" b="1" dirty="0">
                <a:solidFill>
                  <a:schemeClr val="bg1"/>
                </a:solidFill>
                <a:effectLst>
                  <a:outerShdw blurRad="38100" dist="38100" dir="2700000" algn="tl">
                    <a:srgbClr val="000000">
                      <a:alpha val="43137"/>
                    </a:srgbClr>
                  </a:outerShdw>
                </a:effectLst>
              </a:rPr>
              <a:t>SEPRESAC_0004_2025</a:t>
            </a:r>
          </a:p>
        </p:txBody>
      </p:sp>
    </p:spTree>
    <p:extLst>
      <p:ext uri="{BB962C8B-B14F-4D97-AF65-F5344CB8AC3E}">
        <p14:creationId xmlns:p14="http://schemas.microsoft.com/office/powerpoint/2010/main" val="348380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62CA30-466F-4069-9BD8-B1AFD482005D}"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219D30-DFDB-46BB-80A2-DA969D2D5B10}" type="slidenum">
              <a:rPr lang="en-US" smtClean="0"/>
              <a:t>‹Nº›</a:t>
            </a:fld>
            <a:endParaRPr lang="en-US"/>
          </a:p>
        </p:txBody>
      </p:sp>
      <p:sp>
        <p:nvSpPr>
          <p:cNvPr id="6" name="CuadroTexto 5"/>
          <p:cNvSpPr txBox="1"/>
          <p:nvPr userDrawn="1"/>
        </p:nvSpPr>
        <p:spPr>
          <a:xfrm>
            <a:off x="9720416" y="6254790"/>
            <a:ext cx="2968232" cy="677108"/>
          </a:xfrm>
          <a:prstGeom prst="rect">
            <a:avLst/>
          </a:prstGeom>
          <a:noFill/>
        </p:spPr>
        <p:txBody>
          <a:bodyPr wrap="square" rtlCol="0">
            <a:spAutoFit/>
          </a:bodyPr>
          <a:lstStyle/>
          <a:p>
            <a:pPr algn="ctr"/>
            <a:endParaRPr lang="es-PA" sz="2400" b="1" dirty="0">
              <a:effectLst>
                <a:outerShdw blurRad="38100" dist="38100" dir="2700000" algn="tl">
                  <a:srgbClr val="000000">
                    <a:alpha val="43137"/>
                  </a:srgbClr>
                </a:outerShdw>
              </a:effectLst>
            </a:endParaRPr>
          </a:p>
          <a:p>
            <a:pPr algn="ctr"/>
            <a:r>
              <a:rPr lang="es-PA" sz="1400" b="1" dirty="0">
                <a:solidFill>
                  <a:schemeClr val="bg1"/>
                </a:solidFill>
                <a:effectLst>
                  <a:outerShdw blurRad="38100" dist="38100" dir="2700000" algn="tl">
                    <a:srgbClr val="000000">
                      <a:alpha val="43137"/>
                    </a:srgbClr>
                  </a:outerShdw>
                </a:effectLst>
              </a:rPr>
              <a:t>SEPRESAC_0004_2025</a:t>
            </a:r>
          </a:p>
        </p:txBody>
      </p:sp>
    </p:spTree>
    <p:extLst>
      <p:ext uri="{BB962C8B-B14F-4D97-AF65-F5344CB8AC3E}">
        <p14:creationId xmlns:p14="http://schemas.microsoft.com/office/powerpoint/2010/main" val="224278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2CA30-466F-4069-9BD8-B1AFD482005D}"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219D30-DFDB-46BB-80A2-DA969D2D5B10}" type="slidenum">
              <a:rPr lang="en-US" smtClean="0"/>
              <a:t>‹Nº›</a:t>
            </a:fld>
            <a:endParaRPr lang="en-US"/>
          </a:p>
        </p:txBody>
      </p:sp>
      <p:sp>
        <p:nvSpPr>
          <p:cNvPr id="5" name="CuadroTexto 4"/>
          <p:cNvSpPr txBox="1"/>
          <p:nvPr userDrawn="1"/>
        </p:nvSpPr>
        <p:spPr>
          <a:xfrm>
            <a:off x="9720416" y="6222132"/>
            <a:ext cx="2968232" cy="677108"/>
          </a:xfrm>
          <a:prstGeom prst="rect">
            <a:avLst/>
          </a:prstGeom>
          <a:noFill/>
        </p:spPr>
        <p:txBody>
          <a:bodyPr wrap="square" rtlCol="0">
            <a:spAutoFit/>
          </a:bodyPr>
          <a:lstStyle/>
          <a:p>
            <a:pPr algn="ctr"/>
            <a:endParaRPr lang="es-PA" sz="2400" b="1" dirty="0">
              <a:effectLst>
                <a:outerShdw blurRad="38100" dist="38100" dir="2700000" algn="tl">
                  <a:srgbClr val="000000">
                    <a:alpha val="43137"/>
                  </a:srgbClr>
                </a:outerShdw>
              </a:effectLst>
            </a:endParaRPr>
          </a:p>
          <a:p>
            <a:pPr algn="ctr"/>
            <a:r>
              <a:rPr lang="es-PA" sz="1400" b="1" dirty="0">
                <a:solidFill>
                  <a:schemeClr val="bg1"/>
                </a:solidFill>
                <a:effectLst>
                  <a:outerShdw blurRad="38100" dist="38100" dir="2700000" algn="tl">
                    <a:srgbClr val="000000">
                      <a:alpha val="43137"/>
                    </a:srgbClr>
                  </a:outerShdw>
                </a:effectLst>
              </a:rPr>
              <a:t>SEPRESAC_0004_2025</a:t>
            </a:r>
          </a:p>
        </p:txBody>
      </p:sp>
    </p:spTree>
    <p:extLst>
      <p:ext uri="{BB962C8B-B14F-4D97-AF65-F5344CB8AC3E}">
        <p14:creationId xmlns:p14="http://schemas.microsoft.com/office/powerpoint/2010/main" val="249593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662CA30-466F-4069-9BD8-B1AFD482005D}"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19D30-DFDB-46BB-80A2-DA969D2D5B10}" type="slidenum">
              <a:rPr lang="en-US" smtClean="0"/>
              <a:t>‹Nº›</a:t>
            </a:fld>
            <a:endParaRPr lang="en-US"/>
          </a:p>
        </p:txBody>
      </p:sp>
      <p:sp>
        <p:nvSpPr>
          <p:cNvPr id="8" name="CuadroTexto 7"/>
          <p:cNvSpPr txBox="1"/>
          <p:nvPr userDrawn="1"/>
        </p:nvSpPr>
        <p:spPr>
          <a:xfrm>
            <a:off x="9720416" y="6243904"/>
            <a:ext cx="2968232" cy="677108"/>
          </a:xfrm>
          <a:prstGeom prst="rect">
            <a:avLst/>
          </a:prstGeom>
          <a:noFill/>
        </p:spPr>
        <p:txBody>
          <a:bodyPr wrap="square" rtlCol="0">
            <a:spAutoFit/>
          </a:bodyPr>
          <a:lstStyle/>
          <a:p>
            <a:pPr algn="ctr"/>
            <a:endParaRPr lang="es-PA" sz="2400" b="1" dirty="0">
              <a:effectLst>
                <a:outerShdw blurRad="38100" dist="38100" dir="2700000" algn="tl">
                  <a:srgbClr val="000000">
                    <a:alpha val="43137"/>
                  </a:srgbClr>
                </a:outerShdw>
              </a:effectLst>
            </a:endParaRPr>
          </a:p>
          <a:p>
            <a:pPr algn="ctr"/>
            <a:r>
              <a:rPr lang="es-PA" sz="1400" b="1" dirty="0">
                <a:solidFill>
                  <a:schemeClr val="bg1"/>
                </a:solidFill>
                <a:effectLst>
                  <a:outerShdw blurRad="38100" dist="38100" dir="2700000" algn="tl">
                    <a:srgbClr val="000000">
                      <a:alpha val="43137"/>
                    </a:srgbClr>
                  </a:outerShdw>
                </a:effectLst>
              </a:rPr>
              <a:t>SEPRESAC_0004_2025</a:t>
            </a:r>
          </a:p>
        </p:txBody>
      </p:sp>
    </p:spTree>
    <p:extLst>
      <p:ext uri="{BB962C8B-B14F-4D97-AF65-F5344CB8AC3E}">
        <p14:creationId xmlns:p14="http://schemas.microsoft.com/office/powerpoint/2010/main" val="1968736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662CA30-466F-4069-9BD8-B1AFD482005D}"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19D30-DFDB-46BB-80A2-DA969D2D5B10}" type="slidenum">
              <a:rPr lang="en-US" smtClean="0"/>
              <a:t>‹Nº›</a:t>
            </a:fld>
            <a:endParaRPr lang="en-US"/>
          </a:p>
        </p:txBody>
      </p:sp>
      <p:sp>
        <p:nvSpPr>
          <p:cNvPr id="8" name="CuadroTexto 7"/>
          <p:cNvSpPr txBox="1"/>
          <p:nvPr userDrawn="1"/>
        </p:nvSpPr>
        <p:spPr>
          <a:xfrm>
            <a:off x="9720416" y="6222132"/>
            <a:ext cx="2968232" cy="677108"/>
          </a:xfrm>
          <a:prstGeom prst="rect">
            <a:avLst/>
          </a:prstGeom>
          <a:noFill/>
        </p:spPr>
        <p:txBody>
          <a:bodyPr wrap="square" rtlCol="0">
            <a:spAutoFit/>
          </a:bodyPr>
          <a:lstStyle/>
          <a:p>
            <a:pPr algn="ctr"/>
            <a:endParaRPr lang="es-PA" sz="2400" b="1" dirty="0">
              <a:effectLst>
                <a:outerShdw blurRad="38100" dist="38100" dir="2700000" algn="tl">
                  <a:srgbClr val="000000">
                    <a:alpha val="43137"/>
                  </a:srgbClr>
                </a:outerShdw>
              </a:effectLst>
            </a:endParaRPr>
          </a:p>
          <a:p>
            <a:pPr algn="ctr"/>
            <a:r>
              <a:rPr lang="es-PA" sz="1400" b="1" dirty="0">
                <a:solidFill>
                  <a:schemeClr val="bg1"/>
                </a:solidFill>
                <a:effectLst>
                  <a:outerShdw blurRad="38100" dist="38100" dir="2700000" algn="tl">
                    <a:srgbClr val="000000">
                      <a:alpha val="43137"/>
                    </a:srgbClr>
                  </a:outerShdw>
                </a:effectLst>
              </a:rPr>
              <a:t>SEPRESAC_0004_2025</a:t>
            </a:r>
          </a:p>
        </p:txBody>
      </p:sp>
    </p:spTree>
    <p:extLst>
      <p:ext uri="{BB962C8B-B14F-4D97-AF65-F5344CB8AC3E}">
        <p14:creationId xmlns:p14="http://schemas.microsoft.com/office/powerpoint/2010/main" val="13025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0612"/>
            <a:ext cx="10515600" cy="830076"/>
          </a:xfrm>
          <a:prstGeom prst="rect">
            <a:avLst/>
          </a:prstGeom>
          <a:solidFill>
            <a:schemeClr val="bg1">
              <a:lumMod val="75000"/>
            </a:schemeClr>
          </a:solidFill>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2CA30-466F-4069-9BD8-B1AFD482005D}" type="datetimeFigureOut">
              <a:rPr lang="en-US" smtClean="0"/>
              <a:t>4/28/2026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effectLst>
                  <a:outerShdw blurRad="38100" dist="38100" dir="2700000" algn="tl">
                    <a:srgbClr val="000000">
                      <a:alpha val="43137"/>
                    </a:srgbClr>
                  </a:outerShdw>
                </a:effectLst>
              </a:defRPr>
            </a:lvl1pPr>
          </a:lstStyle>
          <a:p>
            <a:r>
              <a:rPr lang="en-US" dirty="0"/>
              <a:t>DIPRENA</a:t>
            </a:r>
          </a:p>
        </p:txBody>
      </p:sp>
    </p:spTree>
    <p:extLst>
      <p:ext uri="{BB962C8B-B14F-4D97-AF65-F5344CB8AC3E}">
        <p14:creationId xmlns:p14="http://schemas.microsoft.com/office/powerpoint/2010/main" val="2133873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57473"/>
            <a:ext cx="1028700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1500" y="1500188"/>
            <a:ext cx="1028700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1500" y="5959078"/>
            <a:ext cx="2667000" cy="342305"/>
          </a:xfrm>
          <a:prstGeom prst="rect">
            <a:avLst/>
          </a:prstGeom>
        </p:spPr>
        <p:txBody>
          <a:bodyPr vert="horz" lIns="91440" tIns="45720" rIns="91440" bIns="45720" rtlCol="0" anchor="ctr"/>
          <a:lstStyle>
            <a:lvl1pPr algn="l">
              <a:defRPr sz="1125">
                <a:solidFill>
                  <a:schemeClr val="tx1">
                    <a:tint val="75000"/>
                  </a:schemeClr>
                </a:solidFill>
              </a:defRPr>
            </a:lvl1pPr>
          </a:lstStyle>
          <a:p>
            <a:fld id="{1D8BD707-D9CF-40AE-B4C6-C98DA3205C09}" type="datetimeFigureOut">
              <a:rPr lang="en-US" smtClean="0"/>
              <a:pPr/>
              <a:t>4/28/2026</a:t>
            </a:fld>
            <a:endParaRPr lang="en-US"/>
          </a:p>
        </p:txBody>
      </p:sp>
      <p:sp>
        <p:nvSpPr>
          <p:cNvPr id="5" name="Footer Placeholder 4"/>
          <p:cNvSpPr>
            <a:spLocks noGrp="1"/>
          </p:cNvSpPr>
          <p:nvPr>
            <p:ph type="ftr" sz="quarter" idx="3"/>
          </p:nvPr>
        </p:nvSpPr>
        <p:spPr>
          <a:xfrm>
            <a:off x="3905250" y="5959078"/>
            <a:ext cx="3619500"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5959078"/>
            <a:ext cx="266700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8265648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88932" y="2027755"/>
            <a:ext cx="10515600" cy="3046988"/>
          </a:xfrm>
          <a:prstGeom prst="rect">
            <a:avLst/>
          </a:prstGeom>
          <a:noFill/>
        </p:spPr>
        <p:txBody>
          <a:bodyPr wrap="square" rtlCol="0">
            <a:spAutoFit/>
          </a:bodyPr>
          <a:lstStyle/>
          <a:p>
            <a:pPr algn="ctr"/>
            <a:r>
              <a:rPr lang="es-ES" sz="4800" b="1" dirty="0">
                <a:solidFill>
                  <a:schemeClr val="tx2"/>
                </a:solidFill>
                <a:effectLst>
                  <a:outerShdw blurRad="38100" dist="38100" dir="2700000" algn="tl">
                    <a:srgbClr val="000000">
                      <a:alpha val="43137"/>
                    </a:srgbClr>
                  </a:outerShdw>
                </a:effectLst>
                <a:latin typeface="Montserrat Classic"/>
              </a:rPr>
              <a:t>SECRETARÍA PRESIDENCIAL PARA LA REORGANIZACIÓN DEL ESTADO Y ASUNTOS CONSTITUCIONALES</a:t>
            </a:r>
          </a:p>
          <a:p>
            <a:pPr algn="ctr"/>
            <a:endParaRPr lang="es-PA" sz="4800" b="1" dirty="0">
              <a:effectLst>
                <a:outerShdw blurRad="38100" dist="38100" dir="2700000" algn="tl">
                  <a:srgbClr val="000000">
                    <a:alpha val="43137"/>
                  </a:srgbClr>
                </a:outerShdw>
              </a:effectLst>
            </a:endParaRPr>
          </a:p>
        </p:txBody>
      </p:sp>
      <p:sp>
        <p:nvSpPr>
          <p:cNvPr id="7" name="CuadroTexto 6"/>
          <p:cNvSpPr txBox="1"/>
          <p:nvPr/>
        </p:nvSpPr>
        <p:spPr>
          <a:xfrm>
            <a:off x="914400" y="5720219"/>
            <a:ext cx="9433560" cy="769441"/>
          </a:xfrm>
          <a:prstGeom prst="rect">
            <a:avLst/>
          </a:prstGeom>
          <a:noFill/>
        </p:spPr>
        <p:txBody>
          <a:bodyPr wrap="square" rtlCol="0">
            <a:spAutoFit/>
          </a:bodyPr>
          <a:lstStyle/>
          <a:p>
            <a:pPr algn="ctr"/>
            <a:endParaRPr lang="es-PA" sz="2400" b="1" dirty="0">
              <a:effectLst>
                <a:outerShdw blurRad="38100" dist="38100" dir="2700000" algn="tl">
                  <a:srgbClr val="000000">
                    <a:alpha val="43137"/>
                  </a:srgbClr>
                </a:outerShdw>
              </a:effectLst>
            </a:endParaRPr>
          </a:p>
          <a:p>
            <a:pPr algn="ctr"/>
            <a:endParaRPr lang="es-PA" sz="2000" b="1" dirty="0">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378" y="844644"/>
            <a:ext cx="3321832" cy="1227521"/>
          </a:xfrm>
          <a:prstGeom prst="rect">
            <a:avLst/>
          </a:prstGeom>
        </p:spPr>
      </p:pic>
      <p:sp>
        <p:nvSpPr>
          <p:cNvPr id="3" name="Menos 2"/>
          <p:cNvSpPr/>
          <p:nvPr/>
        </p:nvSpPr>
        <p:spPr>
          <a:xfrm>
            <a:off x="-446689" y="6302265"/>
            <a:ext cx="13085378" cy="756745"/>
          </a:xfrm>
          <a:prstGeom prst="mathMinus">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3831178" y="5212665"/>
            <a:ext cx="4440831" cy="369332"/>
          </a:xfrm>
          <a:prstGeom prst="rect">
            <a:avLst/>
          </a:prstGeom>
        </p:spPr>
        <p:txBody>
          <a:bodyPr wrap="none">
            <a:spAutoFit/>
          </a:bodyPr>
          <a:lstStyle/>
          <a:p>
            <a:pPr algn="ctr"/>
            <a:r>
              <a:rPr lang="es-PA" b="1" i="1" dirty="0">
                <a:solidFill>
                  <a:srgbClr val="876529"/>
                </a:solidFill>
                <a:effectLst>
                  <a:outerShdw blurRad="38100" dist="38100" dir="2700000" algn="tl">
                    <a:srgbClr val="000000">
                      <a:alpha val="43137"/>
                    </a:srgbClr>
                  </a:outerShdw>
                </a:effectLst>
                <a:latin typeface="Montserrat Classic"/>
              </a:rPr>
              <a:t>2025 Año de la Alfabetización Constitucional</a:t>
            </a:r>
            <a:endParaRPr lang="en-US" dirty="0">
              <a:solidFill>
                <a:srgbClr val="876529"/>
              </a:solidFill>
              <a:effectLst>
                <a:outerShdw blurRad="38100" dist="38100" dir="2700000" algn="tl">
                  <a:srgbClr val="000000">
                    <a:alpha val="43137"/>
                  </a:srgbClr>
                </a:outerShdw>
              </a:effectLst>
              <a:latin typeface="Montserrat Classic"/>
            </a:endParaRPr>
          </a:p>
        </p:txBody>
      </p:sp>
    </p:spTree>
    <p:extLst>
      <p:ext uri="{BB962C8B-B14F-4D97-AF65-F5344CB8AC3E}">
        <p14:creationId xmlns:p14="http://schemas.microsoft.com/office/powerpoint/2010/main" val="977977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224455" y="959682"/>
            <a:ext cx="9743090" cy="359073"/>
          </a:xfrm>
          <a:prstGeom prst="rect">
            <a:avLst/>
          </a:prstGeom>
        </p:spPr>
        <p:txBody>
          <a:bodyPr wrap="square" lIns="0" tIns="0" rIns="0" bIns="0" rtlCol="0" anchor="t">
            <a:spAutoFit/>
          </a:bodyPr>
          <a:lstStyle/>
          <a:p>
            <a:pPr>
              <a:lnSpc>
                <a:spcPts val="2800"/>
              </a:lnSpc>
            </a:pPr>
            <a:r>
              <a:rPr lang="es-PA" sz="2333" b="1" spc="70" dirty="0">
                <a:solidFill>
                  <a:srgbClr val="FFFFFF"/>
                </a:solidFill>
                <a:latin typeface="Fira Sans Semi-Bold"/>
                <a:ea typeface="Fira Sans Semi-Bold"/>
                <a:cs typeface="Fira Sans Semi-Bold"/>
                <a:sym typeface="Fira Sans Semi-Bold"/>
              </a:rPr>
              <a:t>. 488 del 28 de agosto de 2024. SEPRESAC</a:t>
            </a:r>
            <a:endParaRPr lang="en-US" sz="2333" b="1" spc="70" dirty="0">
              <a:solidFill>
                <a:srgbClr val="FFFFFF"/>
              </a:solidFill>
              <a:latin typeface="Fira Sans Semi-Bold"/>
              <a:ea typeface="Fira Sans Semi-Bold"/>
              <a:cs typeface="Fira Sans Semi-Bold"/>
              <a:sym typeface="Fira Sans Semi-Bold"/>
            </a:endParaRPr>
          </a:p>
        </p:txBody>
      </p:sp>
      <p:grpSp>
        <p:nvGrpSpPr>
          <p:cNvPr id="16" name="Group 16"/>
          <p:cNvGrpSpPr/>
          <p:nvPr/>
        </p:nvGrpSpPr>
        <p:grpSpPr>
          <a:xfrm>
            <a:off x="4038179" y="1228969"/>
            <a:ext cx="8510344" cy="2200031"/>
            <a:chOff x="-5275804" y="-824804"/>
            <a:chExt cx="21051884" cy="4400064"/>
          </a:xfrm>
        </p:grpSpPr>
        <p:sp>
          <p:nvSpPr>
            <p:cNvPr id="17" name="TextBox 17"/>
            <p:cNvSpPr txBox="1"/>
            <p:nvPr/>
          </p:nvSpPr>
          <p:spPr>
            <a:xfrm>
              <a:off x="-5275804" y="-824804"/>
              <a:ext cx="10180787" cy="782394"/>
            </a:xfrm>
            <a:prstGeom prst="rect">
              <a:avLst/>
            </a:prstGeom>
          </p:spPr>
          <p:txBody>
            <a:bodyPr wrap="square" lIns="0" tIns="0" rIns="0" bIns="0" rtlCol="0" anchor="t">
              <a:spAutoFit/>
            </a:bodyPr>
            <a:lstStyle/>
            <a:p>
              <a:pPr algn="ctr">
                <a:lnSpc>
                  <a:spcPts val="2800"/>
                </a:lnSpc>
              </a:pPr>
              <a:r>
                <a:rPr lang="en-US" sz="3600" b="1" spc="70" dirty="0">
                  <a:solidFill>
                    <a:srgbClr val="002060"/>
                  </a:solidFill>
                  <a:latin typeface="Fira Sans Semi-Bold"/>
                  <a:ea typeface="Fira Sans Semi-Bold"/>
                  <a:cs typeface="Fira Sans Semi-Bold"/>
                  <a:sym typeface="Fira Sans Semi-Bold"/>
                </a:rPr>
                <a:t>SITUACIÓN ACTUAL</a:t>
              </a:r>
            </a:p>
          </p:txBody>
        </p:sp>
        <p:sp>
          <p:nvSpPr>
            <p:cNvPr id="18" name="TextBox 18"/>
            <p:cNvSpPr txBox="1"/>
            <p:nvPr/>
          </p:nvSpPr>
          <p:spPr>
            <a:xfrm>
              <a:off x="4557933" y="164834"/>
              <a:ext cx="6035619" cy="655436"/>
            </a:xfrm>
            <a:prstGeom prst="rect">
              <a:avLst/>
            </a:prstGeom>
          </p:spPr>
          <p:txBody>
            <a:bodyPr lIns="0" tIns="0" rIns="0" bIns="0" rtlCol="0" anchor="t">
              <a:spAutoFit/>
            </a:bodyPr>
            <a:lstStyle/>
            <a:p>
              <a:pPr algn="ctr">
                <a:lnSpc>
                  <a:spcPts val="2800"/>
                </a:lnSpc>
              </a:pPr>
              <a:endParaRPr lang="en-US" sz="2000" b="1" spc="10" dirty="0">
                <a:solidFill>
                  <a:srgbClr val="A066CB"/>
                </a:solidFill>
                <a:latin typeface="Fira Sans Medium"/>
                <a:ea typeface="Fira Sans Medium"/>
                <a:cs typeface="Fira Sans Medium"/>
                <a:sym typeface="Fira Sans Medium"/>
              </a:endParaRPr>
            </a:p>
          </p:txBody>
        </p:sp>
        <p:sp>
          <p:nvSpPr>
            <p:cNvPr id="19" name="TextBox 19"/>
            <p:cNvSpPr txBox="1"/>
            <p:nvPr/>
          </p:nvSpPr>
          <p:spPr>
            <a:xfrm>
              <a:off x="1560572" y="1253341"/>
              <a:ext cx="14215508" cy="2321919"/>
            </a:xfrm>
            <a:prstGeom prst="rect">
              <a:avLst/>
            </a:prstGeom>
          </p:spPr>
          <p:txBody>
            <a:bodyPr wrap="square" lIns="0" tIns="0" rIns="0" bIns="0" rtlCol="0" anchor="t">
              <a:spAutoFit/>
            </a:bodyPr>
            <a:lstStyle/>
            <a:p>
              <a:pPr marL="285750" indent="-285750">
                <a:lnSpc>
                  <a:spcPts val="2263"/>
                </a:lnSpc>
                <a:buFont typeface="Arial" panose="020B0604020202020204" pitchFamily="34" charset="0"/>
                <a:buChar char="•"/>
              </a:pPr>
              <a:endParaRPr lang="es-PA" sz="1616" spc="8"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Fira Sans Light"/>
              </a:endParaRPr>
            </a:p>
            <a:p>
              <a:pPr marL="285750" indent="-285750">
                <a:lnSpc>
                  <a:spcPts val="2263"/>
                </a:lnSpc>
                <a:buFont typeface="Arial" panose="020B0604020202020204" pitchFamily="34" charset="0"/>
                <a:buChar char="•"/>
              </a:pPr>
              <a:endParaRPr lang="es-PA" sz="1616" spc="8" dirty="0">
                <a:solidFill>
                  <a:srgbClr val="000000"/>
                </a:solidFill>
                <a:latin typeface="Fira Sans Light"/>
                <a:ea typeface="Fira Sans Light"/>
                <a:cs typeface="Fira Sans Light"/>
                <a:sym typeface="Fira Sans Light"/>
              </a:endParaRPr>
            </a:p>
            <a:p>
              <a:pPr marL="285750" indent="-285750">
                <a:lnSpc>
                  <a:spcPts val="2263"/>
                </a:lnSpc>
                <a:buFont typeface="Arial" panose="020B0604020202020204" pitchFamily="34" charset="0"/>
                <a:buChar char="•"/>
              </a:pPr>
              <a:endParaRPr lang="es-PA" sz="1616" spc="8" dirty="0">
                <a:solidFill>
                  <a:srgbClr val="000000"/>
                </a:solidFill>
                <a:latin typeface="Fira Sans Light"/>
                <a:ea typeface="Fira Sans Light"/>
                <a:cs typeface="Fira Sans Light"/>
                <a:sym typeface="Fira Sans Light"/>
              </a:endParaRPr>
            </a:p>
            <a:p>
              <a:pPr marL="285750" indent="-285750">
                <a:lnSpc>
                  <a:spcPts val="2263"/>
                </a:lnSpc>
                <a:buFont typeface="Arial" panose="020B0604020202020204" pitchFamily="34" charset="0"/>
                <a:buChar char="•"/>
              </a:pPr>
              <a:endParaRPr lang="en-US" sz="1616" spc="8" dirty="0">
                <a:solidFill>
                  <a:srgbClr val="000000"/>
                </a:solidFill>
                <a:latin typeface="Fira Sans Light"/>
                <a:ea typeface="Fira Sans Light"/>
                <a:cs typeface="Fira Sans Light"/>
                <a:sym typeface="Fira Sans Light"/>
              </a:endParaRPr>
            </a:p>
          </p:txBody>
        </p:sp>
      </p:grpSp>
      <p:sp>
        <p:nvSpPr>
          <p:cNvPr id="26" name="TextBox 9">
            <a:extLst>
              <a:ext uri="{FF2B5EF4-FFF2-40B4-BE49-F238E27FC236}">
                <a16:creationId xmlns:a16="http://schemas.microsoft.com/office/drawing/2014/main" id="{AC779ADB-27D3-4962-8EE2-83077FECF880}"/>
              </a:ext>
            </a:extLst>
          </p:cNvPr>
          <p:cNvSpPr txBox="1"/>
          <p:nvPr/>
        </p:nvSpPr>
        <p:spPr>
          <a:xfrm>
            <a:off x="885794" y="4130950"/>
            <a:ext cx="10751954" cy="1208279"/>
          </a:xfrm>
          <a:prstGeom prst="rect">
            <a:avLst/>
          </a:prstGeom>
        </p:spPr>
        <p:txBody>
          <a:bodyPr wrap="square" lIns="0" tIns="0" rIns="0" bIns="0" rtlCol="0" anchor="t">
            <a:spAutoFit/>
          </a:bodyPr>
          <a:lstStyle/>
          <a:p>
            <a:pPr algn="just" defTabSz="914400">
              <a:lnSpc>
                <a:spcPts val="2399"/>
              </a:lnSpc>
            </a:pPr>
            <a:r>
              <a:rPr lang="en-US" sz="2000" b="1" spc="15" dirty="0">
                <a:solidFill>
                  <a:srgbClr val="002855"/>
                </a:solidFill>
                <a:latin typeface="Montserrat Classic"/>
                <a:ea typeface="Montserrat Light"/>
                <a:cs typeface="Montserrat Light"/>
                <a:sym typeface="Montserrat Light"/>
              </a:rPr>
              <a:t>4. Poco  conocimiento de la </a:t>
            </a:r>
            <a:r>
              <a:rPr lang="es-PA" sz="2000" b="1" spc="15" dirty="0">
                <a:solidFill>
                  <a:srgbClr val="002855"/>
                </a:solidFill>
                <a:latin typeface="Montserrat Classic"/>
                <a:ea typeface="Montserrat Light"/>
                <a:cs typeface="Montserrat Light"/>
                <a:sym typeface="Montserrat Light"/>
              </a:rPr>
              <a:t>Constitución</a:t>
            </a:r>
            <a:r>
              <a:rPr lang="es-PA" sz="2000" spc="15" dirty="0">
                <a:solidFill>
                  <a:srgbClr val="002855"/>
                </a:solidFill>
                <a:latin typeface="Montserrat Classic"/>
                <a:ea typeface="Montserrat Light"/>
                <a:cs typeface="Montserrat Light"/>
                <a:sym typeface="Montserrat Light"/>
              </a:rPr>
              <a:t>:</a:t>
            </a:r>
          </a:p>
          <a:p>
            <a:pPr algn="just" defTabSz="914400">
              <a:lnSpc>
                <a:spcPts val="2399"/>
              </a:lnSpc>
            </a:pPr>
            <a:r>
              <a:rPr lang="es-ES" sz="2000" spc="15" dirty="0">
                <a:solidFill>
                  <a:srgbClr val="002855"/>
                </a:solidFill>
                <a:latin typeface="Montserrat Classic"/>
                <a:ea typeface="Montserrat Light"/>
                <a:cs typeface="Montserrat Light"/>
                <a:sym typeface="Montserrat Light"/>
              </a:rPr>
              <a:t>Aunque la Constitución de Panamá es un documento fundamental que establece los derechos y deberes de los ciudadanos, el conocimiento general de su contenido entre la población es limitado.</a:t>
            </a:r>
            <a:endParaRPr lang="en-US" sz="2000" spc="15" dirty="0">
              <a:solidFill>
                <a:srgbClr val="002855"/>
              </a:solidFill>
              <a:latin typeface="Montserrat Classic"/>
              <a:ea typeface="Montserrat Light"/>
              <a:cs typeface="Montserrat Light"/>
              <a:sym typeface="Montserrat Light"/>
            </a:endParaRPr>
          </a:p>
          <a:p>
            <a:pPr algn="just" defTabSz="914400">
              <a:lnSpc>
                <a:spcPts val="2399"/>
              </a:lnSpc>
            </a:pPr>
            <a:endParaRPr lang="en-US" sz="1599" spc="15" dirty="0">
              <a:solidFill>
                <a:srgbClr val="F8FBFD"/>
              </a:solidFill>
              <a:latin typeface="Montserrat Light"/>
              <a:ea typeface="Montserrat Light"/>
              <a:cs typeface="Montserrat Light"/>
              <a:sym typeface="Montserrat Light"/>
            </a:endParaRPr>
          </a:p>
        </p:txBody>
      </p:sp>
      <p:sp>
        <p:nvSpPr>
          <p:cNvPr id="27" name="TextBox 9">
            <a:extLst>
              <a:ext uri="{FF2B5EF4-FFF2-40B4-BE49-F238E27FC236}">
                <a16:creationId xmlns:a16="http://schemas.microsoft.com/office/drawing/2014/main" id="{0F3BCAA3-382D-4996-BD5D-8632AA76B4E8}"/>
              </a:ext>
            </a:extLst>
          </p:cNvPr>
          <p:cNvSpPr txBox="1"/>
          <p:nvPr/>
        </p:nvSpPr>
        <p:spPr>
          <a:xfrm>
            <a:off x="885794" y="2624845"/>
            <a:ext cx="10081751" cy="1516056"/>
          </a:xfrm>
          <a:prstGeom prst="rect">
            <a:avLst/>
          </a:prstGeom>
        </p:spPr>
        <p:txBody>
          <a:bodyPr wrap="square" lIns="0" tIns="0" rIns="0" bIns="0" rtlCol="0" anchor="t">
            <a:spAutoFit/>
          </a:bodyPr>
          <a:lstStyle/>
          <a:p>
            <a:pPr algn="just" defTabSz="914400">
              <a:lnSpc>
                <a:spcPts val="2399"/>
              </a:lnSpc>
            </a:pPr>
            <a:r>
              <a:rPr lang="es-ES" sz="2000" b="1" spc="15" dirty="0">
                <a:solidFill>
                  <a:srgbClr val="002855"/>
                </a:solidFill>
                <a:latin typeface="Montserrat Classic"/>
                <a:ea typeface="Montserrat Light"/>
                <a:cs typeface="Montserrat Light"/>
                <a:sym typeface="Montserrat Light"/>
              </a:rPr>
              <a:t>3. Cultura Política</a:t>
            </a:r>
            <a:r>
              <a:rPr lang="es-ES" sz="2000" spc="15" dirty="0">
                <a:solidFill>
                  <a:srgbClr val="002855"/>
                </a:solidFill>
                <a:latin typeface="Montserrat Classic"/>
                <a:ea typeface="Montserrat Light"/>
                <a:cs typeface="Montserrat Light"/>
                <a:sym typeface="Montserrat Light"/>
              </a:rPr>
              <a:t>: La cultura política esta marcada por prácticas clientelistas o paternalistas, donde la participación se limita a momentos electorales y no se fomenta un compromiso constante con la democracia.</a:t>
            </a:r>
            <a:endParaRPr lang="en-US" sz="2000" spc="15" dirty="0">
              <a:solidFill>
                <a:srgbClr val="002855"/>
              </a:solidFill>
              <a:latin typeface="Montserrat Classic"/>
              <a:ea typeface="Montserrat Light"/>
              <a:cs typeface="Montserrat Light"/>
              <a:sym typeface="Montserrat Light"/>
            </a:endParaRPr>
          </a:p>
          <a:p>
            <a:pPr algn="just" defTabSz="914400">
              <a:lnSpc>
                <a:spcPts val="2399"/>
              </a:lnSpc>
            </a:pPr>
            <a:endParaRPr lang="en-US" sz="2000" spc="15" dirty="0">
              <a:solidFill>
                <a:srgbClr val="002855"/>
              </a:solidFill>
              <a:latin typeface="Montserrat Classic"/>
              <a:ea typeface="Montserrat Light"/>
              <a:cs typeface="Montserrat Light"/>
              <a:sym typeface="Montserrat Light"/>
            </a:endParaRPr>
          </a:p>
          <a:p>
            <a:pPr algn="just" defTabSz="914400">
              <a:lnSpc>
                <a:spcPts val="2399"/>
              </a:lnSpc>
            </a:pPr>
            <a:r>
              <a:rPr lang="es-ES" sz="1599" spc="15" dirty="0">
                <a:solidFill>
                  <a:srgbClr val="002855"/>
                </a:solidFill>
                <a:latin typeface="Montserrat Light"/>
                <a:ea typeface="Montserrat Light"/>
                <a:cs typeface="Montserrat Light"/>
                <a:sym typeface="Montserrat Light"/>
              </a:rPr>
              <a:t>.</a:t>
            </a:r>
            <a:endParaRPr lang="en-US" sz="1599" spc="15" dirty="0">
              <a:solidFill>
                <a:srgbClr val="002855"/>
              </a:solidFill>
              <a:latin typeface="Montserrat Light"/>
              <a:ea typeface="Montserrat Light"/>
              <a:cs typeface="Montserrat Light"/>
              <a:sym typeface="Montserrat Light"/>
            </a:endParaRPr>
          </a:p>
        </p:txBody>
      </p:sp>
      <p:sp>
        <p:nvSpPr>
          <p:cNvPr id="7" name="Estrella: 5 puntas 6">
            <a:extLst>
              <a:ext uri="{FF2B5EF4-FFF2-40B4-BE49-F238E27FC236}">
                <a16:creationId xmlns:a16="http://schemas.microsoft.com/office/drawing/2014/main" id="{3363DCFB-8BF4-4967-AF1B-C88624E9B13B}"/>
              </a:ext>
            </a:extLst>
          </p:cNvPr>
          <p:cNvSpPr/>
          <p:nvPr/>
        </p:nvSpPr>
        <p:spPr>
          <a:xfrm>
            <a:off x="319292" y="1152773"/>
            <a:ext cx="391690" cy="296199"/>
          </a:xfrm>
          <a:prstGeom prst="star5">
            <a:avLst/>
          </a:prstGeom>
          <a:solidFill>
            <a:srgbClr val="CBA0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solidFill>
                <a:srgbClr val="002855"/>
              </a:solidFill>
              <a:highlight>
                <a:srgbClr val="000080"/>
              </a:highlight>
            </a:endParaRPr>
          </a:p>
        </p:txBody>
      </p:sp>
      <p:pic>
        <p:nvPicPr>
          <p:cNvPr id="15" name="Imagen 14">
            <a:extLst>
              <a:ext uri="{FF2B5EF4-FFF2-40B4-BE49-F238E27FC236}">
                <a16:creationId xmlns:a16="http://schemas.microsoft.com/office/drawing/2014/main" id="{8A0C5F1A-970A-4A89-9243-11783CDAD79D}"/>
              </a:ext>
            </a:extLst>
          </p:cNvPr>
          <p:cNvPicPr>
            <a:picLocks noChangeAspect="1"/>
          </p:cNvPicPr>
          <p:nvPr/>
        </p:nvPicPr>
        <p:blipFill>
          <a:blip r:embed="rId2"/>
          <a:stretch>
            <a:fillRect/>
          </a:stretch>
        </p:blipFill>
        <p:spPr>
          <a:xfrm>
            <a:off x="0" y="949529"/>
            <a:ext cx="2638425" cy="895350"/>
          </a:xfrm>
          <a:prstGeom prst="rect">
            <a:avLst/>
          </a:prstGeom>
        </p:spPr>
      </p:pic>
    </p:spTree>
    <p:extLst>
      <p:ext uri="{BB962C8B-B14F-4D97-AF65-F5344CB8AC3E}">
        <p14:creationId xmlns:p14="http://schemas.microsoft.com/office/powerpoint/2010/main" val="345009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9352" y="2878387"/>
            <a:ext cx="8006660" cy="2070847"/>
          </a:xfrm>
        </p:spPr>
        <p:txBody>
          <a:bodyPr>
            <a:normAutofit/>
          </a:bodyPr>
          <a:lstStyle/>
          <a:p>
            <a:pPr algn="ctr"/>
            <a:r>
              <a:rPr lang="es-ES" sz="3600" b="0" dirty="0">
                <a:solidFill>
                  <a:srgbClr val="002855"/>
                </a:solidFill>
                <a:latin typeface="Montserrat Classic"/>
              </a:rPr>
              <a:t>Con esta situación actual planteada </a:t>
            </a:r>
            <a:r>
              <a:rPr lang="es-ES" sz="3600" dirty="0">
                <a:solidFill>
                  <a:srgbClr val="002855"/>
                </a:solidFill>
                <a:latin typeface="Montserrat Classic"/>
              </a:rPr>
              <a:t>……..cuales son nuestros desafíos?</a:t>
            </a:r>
            <a:br>
              <a:rPr lang="es-ES" sz="3600" dirty="0">
                <a:solidFill>
                  <a:srgbClr val="002855"/>
                </a:solidFill>
                <a:latin typeface="Montserrat Classic"/>
              </a:rPr>
            </a:br>
            <a:endParaRPr lang="en-US" sz="3600" dirty="0">
              <a:solidFill>
                <a:srgbClr val="002855"/>
              </a:solidFill>
              <a:latin typeface="Montserrat Classic"/>
            </a:endParaRPr>
          </a:p>
        </p:txBody>
      </p:sp>
      <p:sp>
        <p:nvSpPr>
          <p:cNvPr id="4" name="Rectángulo 3"/>
          <p:cNvSpPr/>
          <p:nvPr/>
        </p:nvSpPr>
        <p:spPr>
          <a:xfrm>
            <a:off x="416129" y="733246"/>
            <a:ext cx="11128442" cy="1323439"/>
          </a:xfrm>
          <a:prstGeom prst="rect">
            <a:avLst/>
          </a:prstGeom>
        </p:spPr>
        <p:txBody>
          <a:bodyPr wrap="square">
            <a:spAutoFit/>
          </a:bodyPr>
          <a:lstStyle/>
          <a:p>
            <a:pPr marL="457200" indent="-457200">
              <a:buFont typeface="Arial" panose="020B0604020202020204" pitchFamily="34" charset="0"/>
              <a:buChar char="•"/>
            </a:pPr>
            <a:endParaRPr lang="es-ES" sz="2800" b="1" dirty="0">
              <a:solidFill>
                <a:srgbClr val="000000"/>
              </a:solidFill>
            </a:endParaRPr>
          </a:p>
          <a:p>
            <a:endParaRPr lang="es-ES" sz="2800" b="1" dirty="0">
              <a:solidFill>
                <a:srgbClr val="000000"/>
              </a:solidFill>
            </a:endParaRPr>
          </a:p>
          <a:p>
            <a:pPr marL="457200" indent="-457200">
              <a:buFont typeface="Arial" panose="020B0604020202020204" pitchFamily="34" charset="0"/>
              <a:buChar char="•"/>
            </a:pPr>
            <a:endParaRPr lang="es-ES" sz="2400" b="1" dirty="0">
              <a:solidFill>
                <a:srgbClr val="002855"/>
              </a:solidFill>
              <a:latin typeface="Montserrat Classic"/>
            </a:endParaRPr>
          </a:p>
        </p:txBody>
      </p:sp>
      <p:sp>
        <p:nvSpPr>
          <p:cNvPr id="5" name="Menos 2">
            <a:extLst>
              <a:ext uri="{FF2B5EF4-FFF2-40B4-BE49-F238E27FC236}">
                <a16:creationId xmlns:a16="http://schemas.microsoft.com/office/drawing/2014/main" id="{73F510A0-B028-4BFB-9C7E-09781EBC4718}"/>
              </a:ext>
            </a:extLst>
          </p:cNvPr>
          <p:cNvSpPr/>
          <p:nvPr/>
        </p:nvSpPr>
        <p:spPr>
          <a:xfrm>
            <a:off x="-483201" y="6310814"/>
            <a:ext cx="13085378" cy="756745"/>
          </a:xfrm>
          <a:prstGeom prst="mathMinus">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n 5">
            <a:extLst>
              <a:ext uri="{FF2B5EF4-FFF2-40B4-BE49-F238E27FC236}">
                <a16:creationId xmlns:a16="http://schemas.microsoft.com/office/drawing/2014/main" id="{13136F99-242B-43A5-AF9C-60303C9AF186}"/>
              </a:ext>
            </a:extLst>
          </p:cNvPr>
          <p:cNvPicPr>
            <a:picLocks noChangeAspect="1"/>
          </p:cNvPicPr>
          <p:nvPr/>
        </p:nvPicPr>
        <p:blipFill>
          <a:blip r:embed="rId2"/>
          <a:stretch>
            <a:fillRect/>
          </a:stretch>
        </p:blipFill>
        <p:spPr>
          <a:xfrm>
            <a:off x="0" y="949529"/>
            <a:ext cx="2638425" cy="895350"/>
          </a:xfrm>
          <a:prstGeom prst="rect">
            <a:avLst/>
          </a:prstGeom>
        </p:spPr>
      </p:pic>
    </p:spTree>
    <p:extLst>
      <p:ext uri="{BB962C8B-B14F-4D97-AF65-F5344CB8AC3E}">
        <p14:creationId xmlns:p14="http://schemas.microsoft.com/office/powerpoint/2010/main" val="201372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5CA9C87-9837-4BF4-B59F-C4C4A60B597F}"/>
              </a:ext>
            </a:extLst>
          </p:cNvPr>
          <p:cNvSpPr/>
          <p:nvPr/>
        </p:nvSpPr>
        <p:spPr>
          <a:xfrm>
            <a:off x="4203964" y="823927"/>
            <a:ext cx="5458265" cy="914400"/>
          </a:xfrm>
          <a:prstGeom prst="rect">
            <a:avLst/>
          </a:prstGeom>
          <a:solidFill>
            <a:schemeClr val="bg1"/>
          </a:solidFill>
          <a:ln>
            <a:solidFill>
              <a:srgbClr val="CBA0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PA" dirty="0"/>
              <a:t> </a:t>
            </a:r>
            <a:r>
              <a:rPr lang="es-PA" sz="2800" b="1" dirty="0">
                <a:solidFill>
                  <a:srgbClr val="002855"/>
                </a:solidFill>
                <a:latin typeface="Montserrat Classic"/>
              </a:rPr>
              <a:t>DESAFIOS</a:t>
            </a:r>
          </a:p>
        </p:txBody>
      </p:sp>
      <p:sp>
        <p:nvSpPr>
          <p:cNvPr id="6" name="CuadroTexto 5">
            <a:extLst>
              <a:ext uri="{FF2B5EF4-FFF2-40B4-BE49-F238E27FC236}">
                <a16:creationId xmlns:a16="http://schemas.microsoft.com/office/drawing/2014/main" id="{AF6660D7-741E-4232-8E14-1010899A7C39}"/>
              </a:ext>
            </a:extLst>
          </p:cNvPr>
          <p:cNvSpPr txBox="1"/>
          <p:nvPr/>
        </p:nvSpPr>
        <p:spPr>
          <a:xfrm>
            <a:off x="833547" y="2888104"/>
            <a:ext cx="11043620" cy="707886"/>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a:ln>
                  <a:noFill/>
                </a:ln>
                <a:solidFill>
                  <a:srgbClr val="002855"/>
                </a:solidFill>
                <a:effectLst/>
                <a:uLnTx/>
                <a:uFillTx/>
                <a:latin typeface="Montserrat Classic"/>
                <a:ea typeface="Calibri Light" panose="020F0302020204030204" pitchFamily="34" charset="0"/>
                <a:cs typeface="Calibri Light" panose="020F0302020204030204" pitchFamily="34" charset="0"/>
              </a:rPr>
              <a:t>Ciudadanos poco informados sobre sus derechos y deberes, limita su oportunidad de participar activamente en la vida cívica y política del país</a:t>
            </a:r>
            <a:endParaRPr kumimoji="0" lang="es-PA" sz="2000" b="0" i="0" u="none" strike="noStrike" kern="0" cap="none" spc="0" normalizeH="0" baseline="0" noProof="0" dirty="0">
              <a:ln>
                <a:noFill/>
              </a:ln>
              <a:solidFill>
                <a:srgbClr val="002855"/>
              </a:solidFill>
              <a:effectLst/>
              <a:uLnTx/>
              <a:uFillTx/>
              <a:latin typeface="Montserrat Classic"/>
              <a:ea typeface="Calibri Light" panose="020F0302020204030204" pitchFamily="34" charset="0"/>
              <a:cs typeface="Calibri Light" panose="020F0302020204030204" pitchFamily="34" charset="0"/>
            </a:endParaRPr>
          </a:p>
        </p:txBody>
      </p:sp>
      <p:sp>
        <p:nvSpPr>
          <p:cNvPr id="7" name="TextBox 9">
            <a:extLst>
              <a:ext uri="{FF2B5EF4-FFF2-40B4-BE49-F238E27FC236}">
                <a16:creationId xmlns:a16="http://schemas.microsoft.com/office/drawing/2014/main" id="{3E864FC4-AA3A-41F9-8A4D-EB86B661779A}"/>
              </a:ext>
            </a:extLst>
          </p:cNvPr>
          <p:cNvSpPr txBox="1"/>
          <p:nvPr/>
        </p:nvSpPr>
        <p:spPr>
          <a:xfrm>
            <a:off x="968189" y="2546174"/>
            <a:ext cx="4642513" cy="592726"/>
          </a:xfrm>
          <a:prstGeom prst="rect">
            <a:avLst/>
          </a:prstGeom>
        </p:spPr>
        <p:txBody>
          <a:bodyPr wrap="square" lIns="0" tIns="0" rIns="0" bIns="0" rtlCol="0" anchor="t">
            <a:spAutoFit/>
          </a:bodyPr>
          <a:lstStyle/>
          <a:p>
            <a:pPr algn="just" defTabSz="914400">
              <a:lnSpc>
                <a:spcPts val="2399"/>
              </a:lnSpc>
            </a:pPr>
            <a:r>
              <a:rPr lang="en-US" sz="2400" b="1" spc="15" dirty="0">
                <a:solidFill>
                  <a:srgbClr val="002855"/>
                </a:solidFill>
                <a:latin typeface="Montserrat Classic"/>
                <a:ea typeface="Montserrat Light"/>
                <a:cs typeface="Montserrat Light"/>
                <a:sym typeface="Montserrat Light"/>
              </a:rPr>
              <a:t>1. Baja </a:t>
            </a:r>
            <a:r>
              <a:rPr lang="es-PA" sz="2400" b="1" spc="15" dirty="0">
                <a:solidFill>
                  <a:srgbClr val="002855"/>
                </a:solidFill>
                <a:latin typeface="Montserrat Classic"/>
                <a:ea typeface="Montserrat Light"/>
                <a:cs typeface="Montserrat Light"/>
                <a:sym typeface="Montserrat Light"/>
              </a:rPr>
              <a:t>conciencia</a:t>
            </a:r>
            <a:r>
              <a:rPr lang="en-US" sz="2400" b="1" spc="15" dirty="0">
                <a:solidFill>
                  <a:srgbClr val="002855"/>
                </a:solidFill>
                <a:latin typeface="Montserrat Classic"/>
                <a:ea typeface="Montserrat Light"/>
                <a:cs typeface="Montserrat Light"/>
                <a:sym typeface="Montserrat Light"/>
              </a:rPr>
              <a:t> </a:t>
            </a:r>
            <a:r>
              <a:rPr lang="en-US" sz="2400" b="1" spc="15" dirty="0" err="1">
                <a:solidFill>
                  <a:srgbClr val="002855"/>
                </a:solidFill>
                <a:latin typeface="Montserrat Classic"/>
                <a:ea typeface="Montserrat Light"/>
                <a:cs typeface="Montserrat Light"/>
                <a:sym typeface="Montserrat Light"/>
              </a:rPr>
              <a:t>cívica</a:t>
            </a:r>
            <a:r>
              <a:rPr lang="en-US" sz="2400" b="1" spc="15" dirty="0">
                <a:solidFill>
                  <a:srgbClr val="002855"/>
                </a:solidFill>
                <a:latin typeface="Montserrat Classic"/>
                <a:ea typeface="Montserrat Light"/>
                <a:cs typeface="Montserrat Light"/>
                <a:sym typeface="Montserrat Light"/>
              </a:rPr>
              <a:t>:</a:t>
            </a:r>
            <a:endParaRPr lang="en-US" sz="2400" b="1" spc="15" dirty="0">
              <a:solidFill>
                <a:srgbClr val="002060"/>
              </a:solidFill>
              <a:latin typeface="Montserrat Classic"/>
              <a:ea typeface="Montserrat Light"/>
              <a:cs typeface="Montserrat Light"/>
              <a:sym typeface="Montserrat Light"/>
            </a:endParaRPr>
          </a:p>
          <a:p>
            <a:pPr algn="just" defTabSz="914400">
              <a:lnSpc>
                <a:spcPts val="2399"/>
              </a:lnSpc>
            </a:pPr>
            <a:endParaRPr lang="en-US" sz="1599" spc="15" dirty="0">
              <a:solidFill>
                <a:srgbClr val="F8FBFD"/>
              </a:solidFill>
              <a:latin typeface="Montserrat Light"/>
              <a:ea typeface="Montserrat Light"/>
              <a:cs typeface="Montserrat Light"/>
              <a:sym typeface="Montserrat Light"/>
            </a:endParaRPr>
          </a:p>
        </p:txBody>
      </p:sp>
      <p:sp>
        <p:nvSpPr>
          <p:cNvPr id="8" name="TextBox 9">
            <a:extLst>
              <a:ext uri="{FF2B5EF4-FFF2-40B4-BE49-F238E27FC236}">
                <a16:creationId xmlns:a16="http://schemas.microsoft.com/office/drawing/2014/main" id="{400390B0-37B4-4663-96FC-F03363DEBE7C}"/>
              </a:ext>
            </a:extLst>
          </p:cNvPr>
          <p:cNvSpPr txBox="1"/>
          <p:nvPr/>
        </p:nvSpPr>
        <p:spPr>
          <a:xfrm>
            <a:off x="968189" y="4467739"/>
            <a:ext cx="10774336" cy="2439386"/>
          </a:xfrm>
          <a:prstGeom prst="rect">
            <a:avLst/>
          </a:prstGeom>
        </p:spPr>
        <p:txBody>
          <a:bodyPr wrap="square" lIns="0" tIns="0" rIns="0" bIns="0" rtlCol="0" anchor="t">
            <a:spAutoFit/>
          </a:bodyPr>
          <a:lstStyle/>
          <a:p>
            <a:pPr defTabSz="914400">
              <a:lnSpc>
                <a:spcPts val="2399"/>
              </a:lnSpc>
            </a:pPr>
            <a:r>
              <a:rPr lang="es-ES" sz="2400" b="1" spc="15" dirty="0">
                <a:solidFill>
                  <a:srgbClr val="002855"/>
                </a:solidFill>
                <a:latin typeface="Montserrat Classic"/>
                <a:ea typeface="Montserrat Light"/>
                <a:cs typeface="Montserrat Light"/>
                <a:sym typeface="Montserrat Light"/>
              </a:rPr>
              <a:t>2. Desigualdad Social y Económica</a:t>
            </a:r>
            <a:r>
              <a:rPr lang="es-ES" sz="2400" spc="15" dirty="0">
                <a:latin typeface="Montserrat Classic"/>
                <a:ea typeface="Montserrat Light"/>
                <a:cs typeface="Montserrat Light"/>
                <a:sym typeface="Montserrat Light"/>
              </a:rPr>
              <a:t>: </a:t>
            </a:r>
          </a:p>
          <a:p>
            <a:pPr defTabSz="914400">
              <a:lnSpc>
                <a:spcPts val="2399"/>
              </a:lnSpc>
            </a:pPr>
            <a:endParaRPr lang="es-ES" sz="2000" spc="15" dirty="0">
              <a:latin typeface="Montserrat Classic"/>
              <a:ea typeface="Montserrat Light"/>
              <a:cs typeface="Montserrat Light"/>
              <a:sym typeface="Montserrat Light"/>
            </a:endParaRPr>
          </a:p>
          <a:p>
            <a:pPr algn="just" defTabSz="914400">
              <a:lnSpc>
                <a:spcPts val="2399"/>
              </a:lnSpc>
            </a:pPr>
            <a:r>
              <a:rPr lang="es-ES" sz="2000" spc="15" dirty="0">
                <a:solidFill>
                  <a:srgbClr val="002855"/>
                </a:solidFill>
                <a:latin typeface="Montserrat Classic"/>
                <a:ea typeface="Montserrat Light"/>
                <a:cs typeface="Montserrat Light"/>
                <a:sym typeface="Montserrat Light"/>
              </a:rPr>
              <a:t>La desigualdad afecta la participación ciudadana, ya que aquellos en situaciones económicas más desfavorecidas pueden sentirse desmotivados o incapaces de involucrarse en procesos políticos</a:t>
            </a:r>
            <a:endParaRPr lang="es-PA" sz="2000" spc="15" dirty="0">
              <a:solidFill>
                <a:srgbClr val="002855"/>
              </a:solidFill>
              <a:latin typeface="Montserrat Classic"/>
              <a:ea typeface="Montserrat Light"/>
              <a:cs typeface="Montserrat Light"/>
              <a:sym typeface="Montserrat Light"/>
            </a:endParaRPr>
          </a:p>
          <a:p>
            <a:pPr algn="just" defTabSz="914400">
              <a:lnSpc>
                <a:spcPts val="2399"/>
              </a:lnSpc>
            </a:pPr>
            <a:endParaRPr lang="en-US" sz="2400" spc="15" dirty="0">
              <a:solidFill>
                <a:schemeClr val="accent1">
                  <a:lumMod val="75000"/>
                </a:schemeClr>
              </a:solidFill>
              <a:latin typeface="Montserrat Light"/>
              <a:ea typeface="Montserrat Light"/>
              <a:cs typeface="Montserrat Light"/>
              <a:sym typeface="Montserrat Light"/>
            </a:endParaRPr>
          </a:p>
          <a:p>
            <a:pPr algn="just" defTabSz="914400">
              <a:lnSpc>
                <a:spcPts val="2399"/>
              </a:lnSpc>
            </a:pPr>
            <a:endParaRPr lang="en-US" sz="1599" spc="15" dirty="0">
              <a:solidFill>
                <a:schemeClr val="accent1">
                  <a:lumMod val="75000"/>
                </a:schemeClr>
              </a:solidFill>
              <a:latin typeface="Montserrat Light"/>
              <a:ea typeface="Montserrat Light"/>
              <a:cs typeface="Montserrat Light"/>
              <a:sym typeface="Montserrat Light"/>
            </a:endParaRPr>
          </a:p>
          <a:p>
            <a:pPr algn="just" defTabSz="914400">
              <a:lnSpc>
                <a:spcPts val="2399"/>
              </a:lnSpc>
            </a:pPr>
            <a:endParaRPr lang="en-US" sz="1599" spc="15" dirty="0">
              <a:solidFill>
                <a:schemeClr val="accent1">
                  <a:lumMod val="75000"/>
                </a:schemeClr>
              </a:solidFill>
              <a:latin typeface="Montserrat Light"/>
              <a:ea typeface="Montserrat Light"/>
              <a:cs typeface="Montserrat Light"/>
              <a:sym typeface="Montserrat Light"/>
            </a:endParaRPr>
          </a:p>
          <a:p>
            <a:pPr algn="just" defTabSz="914400">
              <a:lnSpc>
                <a:spcPts val="2399"/>
              </a:lnSpc>
            </a:pPr>
            <a:endParaRPr lang="en-US" sz="1599" spc="15" dirty="0">
              <a:solidFill>
                <a:srgbClr val="F8FBFD"/>
              </a:solidFill>
              <a:latin typeface="Montserrat Light"/>
              <a:ea typeface="Montserrat Light"/>
              <a:cs typeface="Montserrat Light"/>
              <a:sym typeface="Montserrat Light"/>
            </a:endParaRPr>
          </a:p>
        </p:txBody>
      </p:sp>
      <p:pic>
        <p:nvPicPr>
          <p:cNvPr id="10" name="Imagen 9">
            <a:extLst>
              <a:ext uri="{FF2B5EF4-FFF2-40B4-BE49-F238E27FC236}">
                <a16:creationId xmlns:a16="http://schemas.microsoft.com/office/drawing/2014/main" id="{88125612-3D01-4B8A-B2DB-AFDADCB4F255}"/>
              </a:ext>
            </a:extLst>
          </p:cNvPr>
          <p:cNvPicPr>
            <a:picLocks noChangeAspect="1"/>
          </p:cNvPicPr>
          <p:nvPr/>
        </p:nvPicPr>
        <p:blipFill>
          <a:blip r:embed="rId2"/>
          <a:stretch>
            <a:fillRect/>
          </a:stretch>
        </p:blipFill>
        <p:spPr>
          <a:xfrm>
            <a:off x="0" y="949529"/>
            <a:ext cx="2638425" cy="895350"/>
          </a:xfrm>
          <a:prstGeom prst="rect">
            <a:avLst/>
          </a:prstGeom>
        </p:spPr>
      </p:pic>
    </p:spTree>
    <p:extLst>
      <p:ext uri="{BB962C8B-B14F-4D97-AF65-F5344CB8AC3E}">
        <p14:creationId xmlns:p14="http://schemas.microsoft.com/office/powerpoint/2010/main" val="2995045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rectángulo 1"/>
          <p:cNvSpPr/>
          <p:nvPr/>
        </p:nvSpPr>
        <p:spPr>
          <a:xfrm rot="10800000">
            <a:off x="8947052" y="73980"/>
            <a:ext cx="3244948" cy="2120580"/>
          </a:xfrm>
          <a:prstGeom prst="rtTriangle">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25CA9C87-9837-4BF4-B59F-C4C4A60B597F}"/>
              </a:ext>
            </a:extLst>
          </p:cNvPr>
          <p:cNvSpPr/>
          <p:nvPr/>
        </p:nvSpPr>
        <p:spPr>
          <a:xfrm>
            <a:off x="3244949" y="1183292"/>
            <a:ext cx="4330006" cy="914400"/>
          </a:xfrm>
          <a:prstGeom prst="rect">
            <a:avLst/>
          </a:prstGeom>
          <a:ln>
            <a:solidFill>
              <a:srgbClr val="CBA0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PA" dirty="0"/>
              <a:t> </a:t>
            </a:r>
            <a:r>
              <a:rPr lang="es-PA" sz="2400" b="1" dirty="0">
                <a:solidFill>
                  <a:schemeClr val="accent1">
                    <a:lumMod val="50000"/>
                  </a:schemeClr>
                </a:solidFill>
                <a:latin typeface="Montserrat Classic"/>
              </a:rPr>
              <a:t>DESAFIOS</a:t>
            </a:r>
          </a:p>
        </p:txBody>
      </p:sp>
      <p:sp>
        <p:nvSpPr>
          <p:cNvPr id="11" name="CuadroTexto 10">
            <a:extLst>
              <a:ext uri="{FF2B5EF4-FFF2-40B4-BE49-F238E27FC236}">
                <a16:creationId xmlns:a16="http://schemas.microsoft.com/office/drawing/2014/main" id="{C37CAEC8-500A-4209-AB66-BA84AA4B66DB}"/>
              </a:ext>
            </a:extLst>
          </p:cNvPr>
          <p:cNvSpPr txBox="1"/>
          <p:nvPr/>
        </p:nvSpPr>
        <p:spPr>
          <a:xfrm>
            <a:off x="872713" y="2484280"/>
            <a:ext cx="9326536" cy="1631216"/>
          </a:xfrm>
          <a:prstGeom prst="rect">
            <a:avLst/>
          </a:prstGeom>
          <a:noFill/>
        </p:spPr>
        <p:txBody>
          <a:bodyPr wrap="square">
            <a:spAutoFit/>
          </a:bodyPr>
          <a:lstStyle/>
          <a:p>
            <a:pPr defTabSz="914400"/>
            <a:r>
              <a:rPr lang="es-ES" sz="2000" b="1" dirty="0">
                <a:solidFill>
                  <a:srgbClr val="002855"/>
                </a:solidFill>
                <a:latin typeface="Montserrat Classic"/>
                <a:ea typeface="Montserrat Classic Bold"/>
                <a:cs typeface="Montserrat Classic Bold"/>
                <a:sym typeface="Montserrat Classic Bold"/>
              </a:rPr>
              <a:t>3. Desconfianza en las Instituciones: </a:t>
            </a:r>
          </a:p>
          <a:p>
            <a:pPr defTabSz="914400"/>
            <a:r>
              <a:rPr lang="es-ES" sz="2000" dirty="0">
                <a:solidFill>
                  <a:srgbClr val="002855"/>
                </a:solidFill>
                <a:latin typeface="Montserrat Classic"/>
                <a:ea typeface="Montserrat Classic Bold"/>
                <a:cs typeface="Montserrat Classic Bold"/>
                <a:sym typeface="Montserrat Classic Bold"/>
              </a:rPr>
              <a:t>La corrupción y la falta de transparencia en las instituciones públicas genera desconfianza en los ciudadanos, lo que lleva a una menor participación en procesos democráticos.</a:t>
            </a:r>
            <a:endParaRPr lang="en-US" sz="2000" dirty="0">
              <a:solidFill>
                <a:srgbClr val="002855"/>
              </a:solidFill>
              <a:latin typeface="Montserrat Classic"/>
              <a:ea typeface="Montserrat Classic Bold"/>
              <a:cs typeface="Montserrat Classic Bold"/>
              <a:sym typeface="Montserrat Classic Bold"/>
            </a:endParaRPr>
          </a:p>
          <a:p>
            <a:pPr defTabSz="914400"/>
            <a:endParaRPr lang="es-ES" sz="2000" b="1" dirty="0">
              <a:ea typeface="Montserrat Classic Bold"/>
              <a:cs typeface="Montserrat Classic Bold"/>
              <a:sym typeface="Montserrat Classic Bold"/>
            </a:endParaRPr>
          </a:p>
        </p:txBody>
      </p:sp>
      <p:sp>
        <p:nvSpPr>
          <p:cNvPr id="12" name="TextBox 9">
            <a:extLst>
              <a:ext uri="{FF2B5EF4-FFF2-40B4-BE49-F238E27FC236}">
                <a16:creationId xmlns:a16="http://schemas.microsoft.com/office/drawing/2014/main" id="{E99A564A-D5A1-456C-B14C-6403A487C20E}"/>
              </a:ext>
            </a:extLst>
          </p:cNvPr>
          <p:cNvSpPr txBox="1"/>
          <p:nvPr/>
        </p:nvSpPr>
        <p:spPr>
          <a:xfrm>
            <a:off x="6928097" y="3987133"/>
            <a:ext cx="4852220" cy="592726"/>
          </a:xfrm>
          <a:prstGeom prst="rect">
            <a:avLst/>
          </a:prstGeom>
        </p:spPr>
        <p:txBody>
          <a:bodyPr wrap="square" lIns="0" tIns="0" rIns="0" bIns="0" rtlCol="0" anchor="t">
            <a:spAutoFit/>
          </a:bodyPr>
          <a:lstStyle/>
          <a:p>
            <a:pPr algn="just" defTabSz="914400">
              <a:lnSpc>
                <a:spcPts val="2399"/>
              </a:lnSpc>
            </a:pPr>
            <a:endParaRPr lang="en-US" sz="1599" spc="15" dirty="0">
              <a:latin typeface="Montserrat Light"/>
              <a:ea typeface="Montserrat Light"/>
              <a:cs typeface="Montserrat Light"/>
              <a:sym typeface="Montserrat Light"/>
            </a:endParaRPr>
          </a:p>
          <a:p>
            <a:pPr algn="just" defTabSz="914400">
              <a:lnSpc>
                <a:spcPts val="2399"/>
              </a:lnSpc>
            </a:pPr>
            <a:endParaRPr lang="en-US" sz="1599" spc="15" dirty="0">
              <a:solidFill>
                <a:srgbClr val="F8FBFD"/>
              </a:solidFill>
              <a:latin typeface="Montserrat Light"/>
              <a:ea typeface="Montserrat Light"/>
              <a:cs typeface="Montserrat Light"/>
              <a:sym typeface="Montserrat Light"/>
            </a:endParaRPr>
          </a:p>
        </p:txBody>
      </p:sp>
      <p:sp>
        <p:nvSpPr>
          <p:cNvPr id="13" name="TextBox 9">
            <a:extLst>
              <a:ext uri="{FF2B5EF4-FFF2-40B4-BE49-F238E27FC236}">
                <a16:creationId xmlns:a16="http://schemas.microsoft.com/office/drawing/2014/main" id="{20EEC537-F84A-4EF8-9942-694E2B72C63E}"/>
              </a:ext>
            </a:extLst>
          </p:cNvPr>
          <p:cNvSpPr txBox="1"/>
          <p:nvPr/>
        </p:nvSpPr>
        <p:spPr>
          <a:xfrm>
            <a:off x="872713" y="4276853"/>
            <a:ext cx="9871487" cy="2131609"/>
          </a:xfrm>
          <a:prstGeom prst="rect">
            <a:avLst/>
          </a:prstGeom>
        </p:spPr>
        <p:txBody>
          <a:bodyPr wrap="square" lIns="0" tIns="0" rIns="0" bIns="0" rtlCol="0" anchor="t">
            <a:spAutoFit/>
          </a:bodyPr>
          <a:lstStyle/>
          <a:p>
            <a:pPr algn="just" defTabSz="914400">
              <a:lnSpc>
                <a:spcPts val="2399"/>
              </a:lnSpc>
            </a:pPr>
            <a:r>
              <a:rPr lang="es-ES" sz="2000" b="1" spc="15" dirty="0">
                <a:solidFill>
                  <a:srgbClr val="002855"/>
                </a:solidFill>
                <a:latin typeface="Montserrat Classic"/>
                <a:ea typeface="Montserrat Light"/>
                <a:cs typeface="Montserrat Light"/>
                <a:sym typeface="Montserrat Light"/>
              </a:rPr>
              <a:t>4. Falta de Espacios de Participación</a:t>
            </a:r>
            <a:r>
              <a:rPr lang="es-ES" sz="2000" spc="15" dirty="0">
                <a:solidFill>
                  <a:srgbClr val="002855"/>
                </a:solidFill>
                <a:latin typeface="Montserrat Classic"/>
                <a:ea typeface="Montserrat Light"/>
                <a:cs typeface="Montserrat Light"/>
                <a:sym typeface="Montserrat Light"/>
              </a:rPr>
              <a:t>: A menudo, no existen suficientes espacios formales o informales que permitan a los ciudadanos participar en la toma de decisiones, lo que puede llevar a un sentimiento de impotencia y perdida de interés en temas importantes.</a:t>
            </a:r>
          </a:p>
          <a:p>
            <a:pPr defTabSz="914400">
              <a:lnSpc>
                <a:spcPts val="2399"/>
              </a:lnSpc>
            </a:pPr>
            <a:r>
              <a:rPr lang="es-ES" sz="1599" spc="15" dirty="0">
                <a:solidFill>
                  <a:srgbClr val="002855"/>
                </a:solidFill>
                <a:latin typeface="Montserrat Classic"/>
                <a:ea typeface="Montserrat Light"/>
                <a:cs typeface="Montserrat Light"/>
                <a:sym typeface="Montserrat Light"/>
              </a:rPr>
              <a:t>	</a:t>
            </a:r>
          </a:p>
          <a:p>
            <a:pPr defTabSz="914400">
              <a:lnSpc>
                <a:spcPts val="2399"/>
              </a:lnSpc>
            </a:pPr>
            <a:endParaRPr lang="es-PA" sz="1599" spc="15" dirty="0">
              <a:ea typeface="Montserrat Light"/>
              <a:cs typeface="Montserrat Light"/>
              <a:sym typeface="Montserrat Light"/>
            </a:endParaRPr>
          </a:p>
          <a:p>
            <a:pPr algn="just" defTabSz="914400">
              <a:lnSpc>
                <a:spcPts val="2399"/>
              </a:lnSpc>
            </a:pPr>
            <a:endParaRPr lang="en-US" sz="1599" spc="15" dirty="0">
              <a:latin typeface="Montserrat Light"/>
              <a:ea typeface="Montserrat Light"/>
              <a:cs typeface="Montserrat Light"/>
              <a:sym typeface="Montserrat Light"/>
            </a:endParaRPr>
          </a:p>
          <a:p>
            <a:pPr algn="just" defTabSz="914400">
              <a:lnSpc>
                <a:spcPts val="2399"/>
              </a:lnSpc>
            </a:pPr>
            <a:endParaRPr lang="en-US" sz="1599" spc="15" dirty="0">
              <a:solidFill>
                <a:srgbClr val="F8FBFD"/>
              </a:solidFill>
              <a:latin typeface="Montserrat Light"/>
              <a:ea typeface="Montserrat Light"/>
              <a:cs typeface="Montserrat Light"/>
              <a:sym typeface="Montserrat Light"/>
            </a:endParaRPr>
          </a:p>
        </p:txBody>
      </p:sp>
      <p:pic>
        <p:nvPicPr>
          <p:cNvPr id="14" name="Imagen 13">
            <a:extLst>
              <a:ext uri="{FF2B5EF4-FFF2-40B4-BE49-F238E27FC236}">
                <a16:creationId xmlns:a16="http://schemas.microsoft.com/office/drawing/2014/main" id="{C9FD22B9-CB27-4AB7-A75F-F43B798095AD}"/>
              </a:ext>
            </a:extLst>
          </p:cNvPr>
          <p:cNvPicPr>
            <a:picLocks noChangeAspect="1"/>
          </p:cNvPicPr>
          <p:nvPr/>
        </p:nvPicPr>
        <p:blipFill>
          <a:blip r:embed="rId2"/>
          <a:stretch>
            <a:fillRect/>
          </a:stretch>
        </p:blipFill>
        <p:spPr>
          <a:xfrm>
            <a:off x="0" y="949529"/>
            <a:ext cx="2638425" cy="895350"/>
          </a:xfrm>
          <a:prstGeom prst="rect">
            <a:avLst/>
          </a:prstGeom>
        </p:spPr>
      </p:pic>
    </p:spTree>
    <p:extLst>
      <p:ext uri="{BB962C8B-B14F-4D97-AF65-F5344CB8AC3E}">
        <p14:creationId xmlns:p14="http://schemas.microsoft.com/office/powerpoint/2010/main" val="29844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rectángulo 1"/>
          <p:cNvSpPr/>
          <p:nvPr/>
        </p:nvSpPr>
        <p:spPr>
          <a:xfrm rot="10800000">
            <a:off x="8947052" y="73980"/>
            <a:ext cx="3244948" cy="2120580"/>
          </a:xfrm>
          <a:prstGeom prst="rtTriangle">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25CA9C87-9837-4BF4-B59F-C4C4A60B597F}"/>
              </a:ext>
            </a:extLst>
          </p:cNvPr>
          <p:cNvSpPr/>
          <p:nvPr/>
        </p:nvSpPr>
        <p:spPr>
          <a:xfrm>
            <a:off x="3442447" y="1269056"/>
            <a:ext cx="3039035" cy="914400"/>
          </a:xfrm>
          <a:prstGeom prst="rect">
            <a:avLst/>
          </a:prstGeom>
          <a:ln>
            <a:solidFill>
              <a:srgbClr val="CBA0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PA" dirty="0"/>
              <a:t> </a:t>
            </a:r>
            <a:r>
              <a:rPr lang="es-PA" sz="2400" b="1" dirty="0">
                <a:solidFill>
                  <a:schemeClr val="accent1">
                    <a:lumMod val="50000"/>
                  </a:schemeClr>
                </a:solidFill>
                <a:latin typeface="Montserrat Classic"/>
              </a:rPr>
              <a:t>DESAFIOS</a:t>
            </a:r>
          </a:p>
        </p:txBody>
      </p:sp>
      <p:sp>
        <p:nvSpPr>
          <p:cNvPr id="12" name="TextBox 9">
            <a:extLst>
              <a:ext uri="{FF2B5EF4-FFF2-40B4-BE49-F238E27FC236}">
                <a16:creationId xmlns:a16="http://schemas.microsoft.com/office/drawing/2014/main" id="{E99A564A-D5A1-456C-B14C-6403A487C20E}"/>
              </a:ext>
            </a:extLst>
          </p:cNvPr>
          <p:cNvSpPr txBox="1"/>
          <p:nvPr/>
        </p:nvSpPr>
        <p:spPr>
          <a:xfrm>
            <a:off x="1433818" y="4005884"/>
            <a:ext cx="8839733" cy="2131609"/>
          </a:xfrm>
          <a:prstGeom prst="rect">
            <a:avLst/>
          </a:prstGeom>
        </p:spPr>
        <p:txBody>
          <a:bodyPr wrap="square" lIns="0" tIns="0" rIns="0" bIns="0" rtlCol="0" anchor="t">
            <a:spAutoFit/>
          </a:bodyPr>
          <a:lstStyle/>
          <a:p>
            <a:pPr algn="just" defTabSz="914400">
              <a:lnSpc>
                <a:spcPts val="2399"/>
              </a:lnSpc>
            </a:pPr>
            <a:r>
              <a:rPr lang="en-US" sz="2000" b="1" spc="15" dirty="0">
                <a:solidFill>
                  <a:srgbClr val="002855"/>
                </a:solidFill>
                <a:latin typeface="Calibri" panose="020F0502020204030204" pitchFamily="34" charset="0"/>
                <a:ea typeface="Calibri" panose="020F0502020204030204" pitchFamily="34" charset="0"/>
                <a:cs typeface="Calibri" panose="020F0502020204030204" pitchFamily="34" charset="0"/>
                <a:sym typeface="Montserrat Light"/>
              </a:rPr>
              <a:t>B</a:t>
            </a:r>
            <a:r>
              <a:rPr lang="es-ES" sz="2000" b="1" spc="15" dirty="0" err="1">
                <a:solidFill>
                  <a:srgbClr val="002855"/>
                </a:solidFill>
                <a:latin typeface="Montserrat Classic"/>
                <a:ea typeface="Montserrat Light"/>
                <a:cs typeface="Montserrat Light"/>
                <a:sym typeface="Montserrat Light"/>
              </a:rPr>
              <a:t>arreras</a:t>
            </a:r>
            <a:r>
              <a:rPr lang="es-ES" sz="2000" b="1" spc="15" dirty="0">
                <a:solidFill>
                  <a:srgbClr val="002855"/>
                </a:solidFill>
                <a:latin typeface="Montserrat Classic"/>
                <a:ea typeface="Montserrat Light"/>
                <a:cs typeface="Montserrat Light"/>
                <a:sym typeface="Montserrat Light"/>
              </a:rPr>
              <a:t> Geográficas</a:t>
            </a:r>
            <a:r>
              <a:rPr lang="es-ES" sz="2000" spc="15" dirty="0">
                <a:solidFill>
                  <a:srgbClr val="002855"/>
                </a:solidFill>
                <a:latin typeface="Montserrat Classic"/>
                <a:ea typeface="Montserrat Light"/>
                <a:cs typeface="Montserrat Light"/>
                <a:sym typeface="Montserrat Light"/>
              </a:rPr>
              <a:t>:</a:t>
            </a:r>
          </a:p>
          <a:p>
            <a:pPr algn="just" defTabSz="914400">
              <a:lnSpc>
                <a:spcPts val="2399"/>
              </a:lnSpc>
            </a:pPr>
            <a:r>
              <a:rPr lang="es-ES" sz="2000" spc="15" dirty="0">
                <a:solidFill>
                  <a:srgbClr val="002855"/>
                </a:solidFill>
                <a:latin typeface="Montserrat Classic"/>
                <a:ea typeface="Montserrat Light"/>
                <a:cs typeface="Montserrat Light"/>
                <a:sym typeface="Montserrat Light"/>
              </a:rPr>
              <a:t> En áreas rurales y comunidades indígenas, puede haber barreras adicionales, como la falta de infraestructura y recursos, que dificultan la participación activa en procesos democráticos.</a:t>
            </a:r>
            <a:endParaRPr lang="en-US" sz="2000" spc="15" dirty="0">
              <a:solidFill>
                <a:srgbClr val="002855"/>
              </a:solidFill>
              <a:latin typeface="Montserrat Classic"/>
              <a:ea typeface="Montserrat Light"/>
              <a:cs typeface="Montserrat Light"/>
              <a:sym typeface="Montserrat Light"/>
            </a:endParaRPr>
          </a:p>
          <a:p>
            <a:pPr algn="just" defTabSz="914400">
              <a:lnSpc>
                <a:spcPts val="2399"/>
              </a:lnSpc>
            </a:pPr>
            <a:endParaRPr lang="en-US" sz="2000" spc="15" dirty="0">
              <a:latin typeface="Montserrat Light"/>
              <a:ea typeface="Montserrat Light"/>
              <a:cs typeface="Montserrat Light"/>
              <a:sym typeface="Montserrat Light"/>
            </a:endParaRPr>
          </a:p>
          <a:p>
            <a:pPr algn="just" defTabSz="914400">
              <a:lnSpc>
                <a:spcPts val="2399"/>
              </a:lnSpc>
            </a:pPr>
            <a:endParaRPr lang="en-US" sz="1599" spc="15" dirty="0">
              <a:latin typeface="Montserrat Light"/>
              <a:ea typeface="Montserrat Light"/>
              <a:cs typeface="Montserrat Light"/>
              <a:sym typeface="Montserrat Light"/>
            </a:endParaRPr>
          </a:p>
          <a:p>
            <a:pPr algn="just" defTabSz="914400">
              <a:lnSpc>
                <a:spcPts val="2399"/>
              </a:lnSpc>
            </a:pPr>
            <a:endParaRPr lang="en-US" sz="1599" spc="15" dirty="0">
              <a:solidFill>
                <a:srgbClr val="F8FBFD"/>
              </a:solidFill>
              <a:latin typeface="Montserrat Light"/>
              <a:ea typeface="Montserrat Light"/>
              <a:cs typeface="Montserrat Light"/>
              <a:sym typeface="Montserrat Light"/>
            </a:endParaRPr>
          </a:p>
        </p:txBody>
      </p:sp>
      <p:sp>
        <p:nvSpPr>
          <p:cNvPr id="13" name="TextBox 9">
            <a:extLst>
              <a:ext uri="{FF2B5EF4-FFF2-40B4-BE49-F238E27FC236}">
                <a16:creationId xmlns:a16="http://schemas.microsoft.com/office/drawing/2014/main" id="{20EEC537-F84A-4EF8-9942-694E2B72C63E}"/>
              </a:ext>
            </a:extLst>
          </p:cNvPr>
          <p:cNvSpPr txBox="1"/>
          <p:nvPr/>
        </p:nvSpPr>
        <p:spPr>
          <a:xfrm>
            <a:off x="792031" y="3996581"/>
            <a:ext cx="5206181" cy="900503"/>
          </a:xfrm>
          <a:prstGeom prst="rect">
            <a:avLst/>
          </a:prstGeom>
        </p:spPr>
        <p:txBody>
          <a:bodyPr wrap="square" lIns="0" tIns="0" rIns="0" bIns="0" rtlCol="0" anchor="t">
            <a:spAutoFit/>
          </a:bodyPr>
          <a:lstStyle/>
          <a:p>
            <a:pPr defTabSz="914400">
              <a:lnSpc>
                <a:spcPts val="2399"/>
              </a:lnSpc>
            </a:pPr>
            <a:endParaRPr lang="es-PA" sz="1599" spc="15" dirty="0">
              <a:ea typeface="Montserrat Light"/>
              <a:cs typeface="Montserrat Light"/>
              <a:sym typeface="Montserrat Light"/>
            </a:endParaRPr>
          </a:p>
          <a:p>
            <a:pPr algn="just" defTabSz="914400">
              <a:lnSpc>
                <a:spcPts val="2399"/>
              </a:lnSpc>
            </a:pPr>
            <a:endParaRPr lang="en-US" sz="1599" spc="15" dirty="0">
              <a:latin typeface="Montserrat Light"/>
              <a:ea typeface="Montserrat Light"/>
              <a:cs typeface="Montserrat Light"/>
              <a:sym typeface="Montserrat Light"/>
            </a:endParaRPr>
          </a:p>
          <a:p>
            <a:pPr algn="just" defTabSz="914400">
              <a:lnSpc>
                <a:spcPts val="2399"/>
              </a:lnSpc>
            </a:pPr>
            <a:endParaRPr lang="en-US" sz="1599" spc="15" dirty="0">
              <a:solidFill>
                <a:srgbClr val="F8FBFD"/>
              </a:solidFill>
              <a:latin typeface="Montserrat Light"/>
              <a:ea typeface="Montserrat Light"/>
              <a:cs typeface="Montserrat Light"/>
              <a:sym typeface="Montserrat Light"/>
            </a:endParaRPr>
          </a:p>
        </p:txBody>
      </p:sp>
      <p:sp>
        <p:nvSpPr>
          <p:cNvPr id="17" name="CuadroTexto 16">
            <a:extLst>
              <a:ext uri="{FF2B5EF4-FFF2-40B4-BE49-F238E27FC236}">
                <a16:creationId xmlns:a16="http://schemas.microsoft.com/office/drawing/2014/main" id="{074283C5-90BB-4826-9B7C-ED9541CC7AB6}"/>
              </a:ext>
            </a:extLst>
          </p:cNvPr>
          <p:cNvSpPr txBox="1"/>
          <p:nvPr/>
        </p:nvSpPr>
        <p:spPr>
          <a:xfrm>
            <a:off x="1433818" y="2353587"/>
            <a:ext cx="8127039" cy="1015663"/>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srgbClr val="002855"/>
                </a:solidFill>
                <a:effectLst/>
                <a:uLnTx/>
                <a:uFillTx/>
                <a:latin typeface="Montserrat Classic"/>
              </a:rPr>
              <a:t>Acceso a la Información</a:t>
            </a:r>
            <a:r>
              <a:rPr kumimoji="0" lang="es-ES" sz="2000" b="0" i="0" u="none" strike="noStrike" kern="0" cap="none" spc="0" normalizeH="0" baseline="0" noProof="0" dirty="0">
                <a:ln>
                  <a:noFill/>
                </a:ln>
                <a:solidFill>
                  <a:srgbClr val="002855"/>
                </a:solidFill>
                <a:effectLst/>
                <a:uLnTx/>
                <a:uFillTx/>
                <a:latin typeface="Montserrat Classic"/>
              </a:rPr>
              <a:t>: La falta de acceso a información clara y comprensible sobre derechos y deberes, así como sobre cómo participar en la política, puede limitar la capacidad de los ciudadanos para involucrarse</a:t>
            </a:r>
            <a:endParaRPr kumimoji="0" lang="es-PA" sz="2000" b="0" i="0" u="none" strike="noStrike" kern="0" cap="none" spc="0" normalizeH="0" baseline="0" noProof="0" dirty="0">
              <a:ln>
                <a:noFill/>
              </a:ln>
              <a:solidFill>
                <a:srgbClr val="002855"/>
              </a:solidFill>
              <a:effectLst/>
              <a:uLnTx/>
              <a:uFillTx/>
              <a:latin typeface="Montserrat Classic"/>
            </a:endParaRPr>
          </a:p>
        </p:txBody>
      </p:sp>
      <p:pic>
        <p:nvPicPr>
          <p:cNvPr id="14" name="Imagen 13">
            <a:extLst>
              <a:ext uri="{FF2B5EF4-FFF2-40B4-BE49-F238E27FC236}">
                <a16:creationId xmlns:a16="http://schemas.microsoft.com/office/drawing/2014/main" id="{040F73BA-02B4-4302-AD95-490031E68447}"/>
              </a:ext>
            </a:extLst>
          </p:cNvPr>
          <p:cNvPicPr>
            <a:picLocks noChangeAspect="1"/>
          </p:cNvPicPr>
          <p:nvPr/>
        </p:nvPicPr>
        <p:blipFill>
          <a:blip r:embed="rId2"/>
          <a:stretch>
            <a:fillRect/>
          </a:stretch>
        </p:blipFill>
        <p:spPr>
          <a:xfrm>
            <a:off x="0" y="949529"/>
            <a:ext cx="2638425" cy="895350"/>
          </a:xfrm>
          <a:prstGeom prst="rect">
            <a:avLst/>
          </a:prstGeom>
        </p:spPr>
      </p:pic>
    </p:spTree>
    <p:extLst>
      <p:ext uri="{BB962C8B-B14F-4D97-AF65-F5344CB8AC3E}">
        <p14:creationId xmlns:p14="http://schemas.microsoft.com/office/powerpoint/2010/main" val="427814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9352" y="2878387"/>
            <a:ext cx="8006660" cy="2070847"/>
          </a:xfrm>
        </p:spPr>
        <p:txBody>
          <a:bodyPr>
            <a:normAutofit/>
          </a:bodyPr>
          <a:lstStyle/>
          <a:p>
            <a:pPr algn="ctr"/>
            <a:r>
              <a:rPr lang="es-ES" sz="3600" dirty="0">
                <a:solidFill>
                  <a:srgbClr val="002855"/>
                </a:solidFill>
                <a:latin typeface="Montserrat Classic"/>
              </a:rPr>
              <a:t>Como sociedad como enfrentamos estos desafíos planteados?</a:t>
            </a:r>
            <a:br>
              <a:rPr lang="es-ES" sz="3600" dirty="0">
                <a:solidFill>
                  <a:srgbClr val="002855"/>
                </a:solidFill>
                <a:latin typeface="Montserrat Classic"/>
              </a:rPr>
            </a:br>
            <a:endParaRPr lang="en-US" sz="3600" dirty="0">
              <a:solidFill>
                <a:srgbClr val="002855"/>
              </a:solidFill>
              <a:latin typeface="Montserrat Classic"/>
            </a:endParaRPr>
          </a:p>
        </p:txBody>
      </p:sp>
      <p:sp>
        <p:nvSpPr>
          <p:cNvPr id="4" name="Rectángulo 3"/>
          <p:cNvSpPr/>
          <p:nvPr/>
        </p:nvSpPr>
        <p:spPr>
          <a:xfrm>
            <a:off x="416129" y="733246"/>
            <a:ext cx="11128442" cy="1323439"/>
          </a:xfrm>
          <a:prstGeom prst="rect">
            <a:avLst/>
          </a:prstGeom>
        </p:spPr>
        <p:txBody>
          <a:bodyPr wrap="square">
            <a:spAutoFit/>
          </a:bodyPr>
          <a:lstStyle/>
          <a:p>
            <a:pPr marL="457200" indent="-457200">
              <a:buFont typeface="Arial" panose="020B0604020202020204" pitchFamily="34" charset="0"/>
              <a:buChar char="•"/>
            </a:pPr>
            <a:endParaRPr lang="es-ES" sz="2800" b="1" dirty="0">
              <a:solidFill>
                <a:srgbClr val="000000"/>
              </a:solidFill>
            </a:endParaRPr>
          </a:p>
          <a:p>
            <a:endParaRPr lang="es-ES" sz="2800" b="1" dirty="0">
              <a:solidFill>
                <a:srgbClr val="000000"/>
              </a:solidFill>
            </a:endParaRPr>
          </a:p>
          <a:p>
            <a:pPr marL="457200" indent="-457200">
              <a:buFont typeface="Arial" panose="020B0604020202020204" pitchFamily="34" charset="0"/>
              <a:buChar char="•"/>
            </a:pPr>
            <a:endParaRPr lang="es-ES" sz="2400" b="1" dirty="0">
              <a:solidFill>
                <a:srgbClr val="002855"/>
              </a:solidFill>
              <a:latin typeface="Montserrat Classic"/>
            </a:endParaRPr>
          </a:p>
        </p:txBody>
      </p:sp>
      <p:sp>
        <p:nvSpPr>
          <p:cNvPr id="5" name="Menos 2">
            <a:extLst>
              <a:ext uri="{FF2B5EF4-FFF2-40B4-BE49-F238E27FC236}">
                <a16:creationId xmlns:a16="http://schemas.microsoft.com/office/drawing/2014/main" id="{73F510A0-B028-4BFB-9C7E-09781EBC4718}"/>
              </a:ext>
            </a:extLst>
          </p:cNvPr>
          <p:cNvSpPr/>
          <p:nvPr/>
        </p:nvSpPr>
        <p:spPr>
          <a:xfrm>
            <a:off x="-483201" y="6310814"/>
            <a:ext cx="13085378" cy="756745"/>
          </a:xfrm>
          <a:prstGeom prst="mathMinus">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n 5">
            <a:extLst>
              <a:ext uri="{FF2B5EF4-FFF2-40B4-BE49-F238E27FC236}">
                <a16:creationId xmlns:a16="http://schemas.microsoft.com/office/drawing/2014/main" id="{13136F99-242B-43A5-AF9C-60303C9AF186}"/>
              </a:ext>
            </a:extLst>
          </p:cNvPr>
          <p:cNvPicPr>
            <a:picLocks noChangeAspect="1"/>
          </p:cNvPicPr>
          <p:nvPr/>
        </p:nvPicPr>
        <p:blipFill>
          <a:blip r:embed="rId2"/>
          <a:stretch>
            <a:fillRect/>
          </a:stretch>
        </p:blipFill>
        <p:spPr>
          <a:xfrm>
            <a:off x="0" y="949529"/>
            <a:ext cx="2638425" cy="895350"/>
          </a:xfrm>
          <a:prstGeom prst="rect">
            <a:avLst/>
          </a:prstGeom>
        </p:spPr>
      </p:pic>
    </p:spTree>
    <p:extLst>
      <p:ext uri="{BB962C8B-B14F-4D97-AF65-F5344CB8AC3E}">
        <p14:creationId xmlns:p14="http://schemas.microsoft.com/office/powerpoint/2010/main" val="3588017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EC50C4A-1C89-47A1-954B-81D45882CE94}"/>
              </a:ext>
            </a:extLst>
          </p:cNvPr>
          <p:cNvSpPr txBox="1"/>
          <p:nvPr/>
        </p:nvSpPr>
        <p:spPr>
          <a:xfrm>
            <a:off x="860612" y="2453627"/>
            <a:ext cx="9797300" cy="3046988"/>
          </a:xfrm>
          <a:prstGeom prst="rect">
            <a:avLst/>
          </a:prstGeom>
          <a:noFill/>
        </p:spPr>
        <p:txBody>
          <a:bodyPr wrap="square" rtlCol="0">
            <a:spAutoFit/>
          </a:bodyPr>
          <a:lstStyle/>
          <a:p>
            <a:pPr algn="ctr"/>
            <a:r>
              <a:rPr lang="es-ES" sz="4800" b="1" dirty="0">
                <a:solidFill>
                  <a:srgbClr val="002855"/>
                </a:solidFill>
                <a:effectLst>
                  <a:outerShdw blurRad="38100" dist="38100" dir="2700000" algn="tl">
                    <a:srgbClr val="000000">
                      <a:alpha val="43137"/>
                    </a:srgbClr>
                  </a:outerShdw>
                </a:effectLst>
                <a:latin typeface="Montserrat Classic"/>
              </a:rPr>
              <a:t>EVOLUCIÓN CONSTITUCIONAL </a:t>
            </a:r>
          </a:p>
          <a:p>
            <a:pPr algn="ctr"/>
            <a:r>
              <a:rPr lang="es-ES" sz="4800" b="1" dirty="0">
                <a:solidFill>
                  <a:srgbClr val="002855"/>
                </a:solidFill>
                <a:effectLst>
                  <a:outerShdw blurRad="38100" dist="38100" dir="2700000" algn="tl">
                    <a:srgbClr val="000000">
                      <a:alpha val="43137"/>
                    </a:srgbClr>
                  </a:outerShdw>
                </a:effectLst>
                <a:latin typeface="Montserrat Classic"/>
              </a:rPr>
              <a:t>Y LA ALFABETIZACIÓN CONSTITUCIONAL</a:t>
            </a:r>
          </a:p>
          <a:p>
            <a:pPr algn="ctr"/>
            <a:r>
              <a:rPr lang="es-PA" sz="4800" b="1" dirty="0">
                <a:effectLst>
                  <a:outerShdw blurRad="38100" dist="38100" dir="2700000" algn="tl">
                    <a:srgbClr val="000000">
                      <a:alpha val="43137"/>
                    </a:srgbClr>
                  </a:outerShdw>
                </a:effectLst>
              </a:rPr>
              <a:t> </a:t>
            </a:r>
          </a:p>
        </p:txBody>
      </p:sp>
      <p:sp>
        <p:nvSpPr>
          <p:cNvPr id="3" name="Rectángulo 2">
            <a:extLst>
              <a:ext uri="{FF2B5EF4-FFF2-40B4-BE49-F238E27FC236}">
                <a16:creationId xmlns:a16="http://schemas.microsoft.com/office/drawing/2014/main" id="{721B2DBC-E3F6-41BA-8EB6-8AD4E6401AFE}"/>
              </a:ext>
            </a:extLst>
          </p:cNvPr>
          <p:cNvSpPr/>
          <p:nvPr/>
        </p:nvSpPr>
        <p:spPr>
          <a:xfrm>
            <a:off x="2143251" y="5131283"/>
            <a:ext cx="7905497" cy="369332"/>
          </a:xfrm>
          <a:prstGeom prst="rect">
            <a:avLst/>
          </a:prstGeom>
        </p:spPr>
        <p:txBody>
          <a:bodyPr wrap="none">
            <a:spAutoFit/>
          </a:bodyPr>
          <a:lstStyle/>
          <a:p>
            <a:pPr algn="ctr"/>
            <a:r>
              <a:rPr lang="es-PA" b="1" i="1" dirty="0">
                <a:solidFill>
                  <a:srgbClr val="876529"/>
                </a:solidFill>
                <a:effectLst>
                  <a:outerShdw blurRad="38100" dist="38100" dir="2700000" algn="tl">
                    <a:srgbClr val="000000">
                      <a:alpha val="43137"/>
                    </a:srgbClr>
                  </a:outerShdw>
                </a:effectLst>
                <a:latin typeface="Montserrat Classic"/>
              </a:rPr>
              <a:t>2025 Año de la Alfabetización Constitucional del Proceso constituyente Ordinario</a:t>
            </a:r>
            <a:endParaRPr lang="en-US" dirty="0">
              <a:solidFill>
                <a:srgbClr val="876529"/>
              </a:solidFill>
              <a:effectLst>
                <a:outerShdw blurRad="38100" dist="38100" dir="2700000" algn="tl">
                  <a:srgbClr val="000000">
                    <a:alpha val="43137"/>
                  </a:srgbClr>
                </a:outerShdw>
              </a:effectLst>
              <a:latin typeface="Montserrat Classic"/>
            </a:endParaRPr>
          </a:p>
        </p:txBody>
      </p:sp>
      <p:pic>
        <p:nvPicPr>
          <p:cNvPr id="5" name="Imagen 4">
            <a:extLst>
              <a:ext uri="{FF2B5EF4-FFF2-40B4-BE49-F238E27FC236}">
                <a16:creationId xmlns:a16="http://schemas.microsoft.com/office/drawing/2014/main" id="{EED64ED1-00B4-4B43-B273-81F601563FB9}"/>
              </a:ext>
            </a:extLst>
          </p:cNvPr>
          <p:cNvPicPr>
            <a:picLocks noChangeAspect="1"/>
          </p:cNvPicPr>
          <p:nvPr/>
        </p:nvPicPr>
        <p:blipFill>
          <a:blip r:embed="rId2"/>
          <a:stretch>
            <a:fillRect/>
          </a:stretch>
        </p:blipFill>
        <p:spPr>
          <a:xfrm rot="10800000">
            <a:off x="8848577" y="0"/>
            <a:ext cx="3343421" cy="2126658"/>
          </a:xfrm>
          <a:prstGeom prst="rect">
            <a:avLst/>
          </a:prstGeom>
        </p:spPr>
      </p:pic>
      <p:pic>
        <p:nvPicPr>
          <p:cNvPr id="6" name="Imagen 5">
            <a:extLst>
              <a:ext uri="{FF2B5EF4-FFF2-40B4-BE49-F238E27FC236}">
                <a16:creationId xmlns:a16="http://schemas.microsoft.com/office/drawing/2014/main" id="{B5BD2051-D1CB-4DD2-9809-7F1C4D7A5501}"/>
              </a:ext>
            </a:extLst>
          </p:cNvPr>
          <p:cNvPicPr>
            <a:picLocks noChangeAspect="1"/>
          </p:cNvPicPr>
          <p:nvPr/>
        </p:nvPicPr>
        <p:blipFill>
          <a:blip r:embed="rId3"/>
          <a:stretch>
            <a:fillRect/>
          </a:stretch>
        </p:blipFill>
        <p:spPr>
          <a:xfrm>
            <a:off x="0" y="949529"/>
            <a:ext cx="2638425" cy="895350"/>
          </a:xfrm>
          <a:prstGeom prst="rect">
            <a:avLst/>
          </a:prstGeom>
        </p:spPr>
      </p:pic>
    </p:spTree>
    <p:extLst>
      <p:ext uri="{BB962C8B-B14F-4D97-AF65-F5344CB8AC3E}">
        <p14:creationId xmlns:p14="http://schemas.microsoft.com/office/powerpoint/2010/main" val="48288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D25EFEA-CF8C-4544-B409-B3FCE5134829}"/>
              </a:ext>
            </a:extLst>
          </p:cNvPr>
          <p:cNvSpPr/>
          <p:nvPr/>
        </p:nvSpPr>
        <p:spPr>
          <a:xfrm>
            <a:off x="2398914" y="3087103"/>
            <a:ext cx="7394172" cy="2523768"/>
          </a:xfrm>
          <a:prstGeom prst="rect">
            <a:avLst/>
          </a:prstGeom>
        </p:spPr>
        <p:txBody>
          <a:bodyPr wrap="square">
            <a:spAutoFit/>
          </a:bodyPr>
          <a:lstStyle/>
          <a:p>
            <a:pPr marL="342900" indent="-342900" algn="just">
              <a:buFont typeface="Arial" panose="020B0604020202020204" pitchFamily="34" charset="0"/>
              <a:buChar char="•"/>
            </a:pPr>
            <a:r>
              <a:rPr lang="es-ES" sz="2000" b="1" dirty="0">
                <a:solidFill>
                  <a:schemeClr val="tx2"/>
                </a:solidFill>
                <a:latin typeface="Montserrat Classic"/>
              </a:rPr>
              <a:t> Es el proceso de modificación o creación de una nueva Constitución para adaptarse a los cambios sociales de cada época.</a:t>
            </a:r>
          </a:p>
          <a:p>
            <a:pPr algn="just"/>
            <a:endParaRPr lang="es-ES" sz="2000" b="1" dirty="0">
              <a:solidFill>
                <a:schemeClr val="tx2"/>
              </a:solidFill>
              <a:latin typeface="Montserrat Classic"/>
            </a:endParaRPr>
          </a:p>
          <a:p>
            <a:pPr marL="342900" indent="-342900" algn="just">
              <a:buFont typeface="Arial" panose="020B0604020202020204" pitchFamily="34" charset="0"/>
              <a:buChar char="•"/>
            </a:pPr>
            <a:r>
              <a:rPr lang="es-ES" sz="2000" b="1" dirty="0">
                <a:solidFill>
                  <a:schemeClr val="tx2"/>
                </a:solidFill>
                <a:latin typeface="Montserrat Classic"/>
              </a:rPr>
              <a:t>La Constitución es la norma jurídica más importante de un Estado y establece cómo se organizan sus poderes. Para garantizar y proteger los derechos de los ciudadanos.</a:t>
            </a:r>
          </a:p>
          <a:p>
            <a:pPr algn="just"/>
            <a:endParaRPr lang="es-ES" dirty="0"/>
          </a:p>
        </p:txBody>
      </p:sp>
      <p:pic>
        <p:nvPicPr>
          <p:cNvPr id="4" name="Imagen 3">
            <a:extLst>
              <a:ext uri="{FF2B5EF4-FFF2-40B4-BE49-F238E27FC236}">
                <a16:creationId xmlns:a16="http://schemas.microsoft.com/office/drawing/2014/main" id="{9D01C474-AC51-4B8C-9045-BCC806E738C1}"/>
              </a:ext>
            </a:extLst>
          </p:cNvPr>
          <p:cNvPicPr>
            <a:picLocks noChangeAspect="1"/>
          </p:cNvPicPr>
          <p:nvPr/>
        </p:nvPicPr>
        <p:blipFill>
          <a:blip r:embed="rId2"/>
          <a:stretch>
            <a:fillRect/>
          </a:stretch>
        </p:blipFill>
        <p:spPr>
          <a:xfrm>
            <a:off x="2567" y="4925506"/>
            <a:ext cx="3034924" cy="1932494"/>
          </a:xfrm>
          <a:prstGeom prst="rect">
            <a:avLst/>
          </a:prstGeom>
        </p:spPr>
      </p:pic>
      <p:pic>
        <p:nvPicPr>
          <p:cNvPr id="5" name="Imagen 4">
            <a:extLst>
              <a:ext uri="{FF2B5EF4-FFF2-40B4-BE49-F238E27FC236}">
                <a16:creationId xmlns:a16="http://schemas.microsoft.com/office/drawing/2014/main" id="{5BA494D2-BC17-49D7-8E6E-06BB802D226E}"/>
              </a:ext>
            </a:extLst>
          </p:cNvPr>
          <p:cNvPicPr>
            <a:picLocks noChangeAspect="1"/>
          </p:cNvPicPr>
          <p:nvPr/>
        </p:nvPicPr>
        <p:blipFill>
          <a:blip r:embed="rId3"/>
          <a:stretch>
            <a:fillRect/>
          </a:stretch>
        </p:blipFill>
        <p:spPr>
          <a:xfrm>
            <a:off x="0" y="949529"/>
            <a:ext cx="2638425" cy="895350"/>
          </a:xfrm>
          <a:prstGeom prst="rect">
            <a:avLst/>
          </a:prstGeom>
        </p:spPr>
      </p:pic>
      <p:sp>
        <p:nvSpPr>
          <p:cNvPr id="6" name="Rectángulo 5">
            <a:extLst>
              <a:ext uri="{FF2B5EF4-FFF2-40B4-BE49-F238E27FC236}">
                <a16:creationId xmlns:a16="http://schemas.microsoft.com/office/drawing/2014/main" id="{4E0BA109-CD0A-4C09-9A7D-6ABBB38FC4F5}"/>
              </a:ext>
            </a:extLst>
          </p:cNvPr>
          <p:cNvSpPr/>
          <p:nvPr/>
        </p:nvSpPr>
        <p:spPr>
          <a:xfrm>
            <a:off x="3496235" y="1844879"/>
            <a:ext cx="5889812" cy="461665"/>
          </a:xfrm>
          <a:prstGeom prst="rect">
            <a:avLst/>
          </a:prstGeom>
        </p:spPr>
        <p:txBody>
          <a:bodyPr wrap="square">
            <a:spAutoFit/>
          </a:bodyPr>
          <a:lstStyle/>
          <a:p>
            <a:r>
              <a:rPr lang="es-PA" sz="2400" b="1" dirty="0">
                <a:solidFill>
                  <a:schemeClr val="accent1">
                    <a:lumMod val="50000"/>
                  </a:schemeClr>
                </a:solidFill>
                <a:latin typeface="Montserrat Classic"/>
              </a:rPr>
              <a:t>     EVOLUCION CONSTITUCIONAL</a:t>
            </a:r>
            <a:endParaRPr lang="es-PA" sz="2400" dirty="0"/>
          </a:p>
        </p:txBody>
      </p:sp>
    </p:spTree>
    <p:extLst>
      <p:ext uri="{BB962C8B-B14F-4D97-AF65-F5344CB8AC3E}">
        <p14:creationId xmlns:p14="http://schemas.microsoft.com/office/powerpoint/2010/main" val="1019470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9C9255FF-D4BD-4174-B937-14823131F937}"/>
              </a:ext>
            </a:extLst>
          </p:cNvPr>
          <p:cNvSpPr txBox="1"/>
          <p:nvPr/>
        </p:nvSpPr>
        <p:spPr>
          <a:xfrm>
            <a:off x="1473321" y="673301"/>
            <a:ext cx="9530465" cy="571054"/>
          </a:xfrm>
          <a:prstGeom prst="rect">
            <a:avLst/>
          </a:prstGeom>
        </p:spPr>
        <p:txBody>
          <a:bodyPr lIns="0" tIns="0" rIns="0" bIns="0" rtlCol="0" anchor="t">
            <a:spAutoFit/>
          </a:bodyPr>
          <a:lstStyle/>
          <a:p>
            <a:pPr algn="ctr" defTabSz="914400">
              <a:lnSpc>
                <a:spcPts val="4560"/>
              </a:lnSpc>
            </a:pPr>
            <a:r>
              <a:rPr lang="en-US" sz="3800" b="1" spc="-38" dirty="0" err="1">
                <a:solidFill>
                  <a:srgbClr val="002855"/>
                </a:solidFill>
                <a:latin typeface="Montserrat Classic Bold"/>
                <a:ea typeface="Montserrat Classic Bold"/>
                <a:cs typeface="Montserrat Classic Bold"/>
                <a:sym typeface="Montserrat Classic Bold"/>
              </a:rPr>
              <a:t>Evolución</a:t>
            </a:r>
            <a:r>
              <a:rPr lang="en-US" sz="3800" b="1" spc="-38" dirty="0">
                <a:solidFill>
                  <a:srgbClr val="002855"/>
                </a:solidFill>
                <a:latin typeface="Montserrat Classic Bold"/>
                <a:ea typeface="Montserrat Classic Bold"/>
                <a:cs typeface="Montserrat Classic Bold"/>
                <a:sym typeface="Montserrat Classic Bold"/>
              </a:rPr>
              <a:t> </a:t>
            </a:r>
            <a:r>
              <a:rPr lang="en-US" sz="3800" b="1" spc="-38" dirty="0" err="1">
                <a:solidFill>
                  <a:srgbClr val="002855"/>
                </a:solidFill>
                <a:latin typeface="Montserrat Classic Bold"/>
                <a:ea typeface="Montserrat Classic Bold"/>
                <a:cs typeface="Montserrat Classic Bold"/>
                <a:sym typeface="Montserrat Classic Bold"/>
              </a:rPr>
              <a:t>Constitucional</a:t>
            </a:r>
            <a:r>
              <a:rPr lang="en-US" sz="3800" b="1" spc="-38" dirty="0">
                <a:solidFill>
                  <a:srgbClr val="002855"/>
                </a:solidFill>
                <a:latin typeface="Montserrat Classic Bold"/>
                <a:ea typeface="Montserrat Classic Bold"/>
                <a:cs typeface="Montserrat Classic Bold"/>
                <a:sym typeface="Montserrat Classic Bold"/>
              </a:rPr>
              <a:t> </a:t>
            </a:r>
            <a:r>
              <a:rPr lang="en-US" sz="3800" b="1" spc="-38" dirty="0" err="1">
                <a:solidFill>
                  <a:srgbClr val="002855"/>
                </a:solidFill>
                <a:latin typeface="Montserrat Classic Bold"/>
                <a:ea typeface="Montserrat Classic Bold"/>
                <a:cs typeface="Montserrat Classic Bold"/>
                <a:sym typeface="Montserrat Classic Bold"/>
              </a:rPr>
              <a:t>en</a:t>
            </a:r>
            <a:r>
              <a:rPr lang="en-US" sz="3800" b="1" spc="-38" dirty="0">
                <a:solidFill>
                  <a:srgbClr val="002855"/>
                </a:solidFill>
                <a:latin typeface="Montserrat Classic Bold"/>
                <a:ea typeface="Montserrat Classic Bold"/>
                <a:cs typeface="Montserrat Classic Bold"/>
                <a:sym typeface="Montserrat Classic Bold"/>
              </a:rPr>
              <a:t> Panamá</a:t>
            </a:r>
          </a:p>
        </p:txBody>
      </p:sp>
      <p:sp>
        <p:nvSpPr>
          <p:cNvPr id="3" name="TextBox 38">
            <a:extLst>
              <a:ext uri="{FF2B5EF4-FFF2-40B4-BE49-F238E27FC236}">
                <a16:creationId xmlns:a16="http://schemas.microsoft.com/office/drawing/2014/main" id="{60B61218-FC54-443F-8B07-08F862812A5B}"/>
              </a:ext>
            </a:extLst>
          </p:cNvPr>
          <p:cNvSpPr txBox="1"/>
          <p:nvPr/>
        </p:nvSpPr>
        <p:spPr>
          <a:xfrm rot="10800000" flipV="1">
            <a:off x="285833" y="1782854"/>
            <a:ext cx="5847240" cy="327397"/>
          </a:xfrm>
          <a:prstGeom prst="rect">
            <a:avLst/>
          </a:prstGeom>
        </p:spPr>
        <p:txBody>
          <a:bodyPr wrap="square" lIns="0" tIns="0" rIns="0" bIns="0" rtlCol="0" anchor="t">
            <a:spAutoFit/>
          </a:bodyPr>
          <a:lstStyle/>
          <a:p>
            <a:pPr algn="ctr">
              <a:lnSpc>
                <a:spcPts val="2700"/>
              </a:lnSpc>
              <a:spcBef>
                <a:spcPct val="0"/>
              </a:spcBef>
            </a:pPr>
            <a:r>
              <a:rPr lang="en-US" sz="2000" b="1" spc="18" dirty="0">
                <a:solidFill>
                  <a:srgbClr val="002855"/>
                </a:solidFill>
                <a:latin typeface="Montserrat Classic"/>
                <a:ea typeface="Montserrat Light"/>
                <a:cs typeface="Montserrat Light"/>
                <a:sym typeface="Montserrat Light"/>
              </a:rPr>
              <a:t>----------C o n s t </a:t>
            </a:r>
            <a:r>
              <a:rPr lang="en-US" sz="2000" b="1" spc="18" dirty="0" err="1">
                <a:solidFill>
                  <a:srgbClr val="002855"/>
                </a:solidFill>
                <a:latin typeface="Montserrat Classic"/>
                <a:ea typeface="Montserrat Light"/>
                <a:cs typeface="Montserrat Light"/>
                <a:sym typeface="Montserrat Light"/>
              </a:rPr>
              <a:t>i</a:t>
            </a:r>
            <a:r>
              <a:rPr lang="en-US" sz="2000" b="1" spc="18" dirty="0">
                <a:solidFill>
                  <a:srgbClr val="002855"/>
                </a:solidFill>
                <a:latin typeface="Montserrat Classic"/>
                <a:ea typeface="Montserrat Light"/>
                <a:cs typeface="Montserrat Light"/>
                <a:sym typeface="Montserrat Light"/>
              </a:rPr>
              <a:t> t u c </a:t>
            </a:r>
            <a:r>
              <a:rPr lang="en-US" sz="2000" b="1" spc="18" dirty="0" err="1">
                <a:solidFill>
                  <a:srgbClr val="002855"/>
                </a:solidFill>
                <a:latin typeface="Montserrat Classic"/>
                <a:ea typeface="Montserrat Light"/>
                <a:cs typeface="Montserrat Light"/>
                <a:sym typeface="Montserrat Light"/>
              </a:rPr>
              <a:t>i</a:t>
            </a:r>
            <a:r>
              <a:rPr lang="en-US" sz="2000" b="1" spc="18" dirty="0">
                <a:solidFill>
                  <a:srgbClr val="002855"/>
                </a:solidFill>
                <a:latin typeface="Montserrat Classic"/>
                <a:ea typeface="Montserrat Light"/>
                <a:cs typeface="Montserrat Light"/>
                <a:sym typeface="Montserrat Light"/>
              </a:rPr>
              <a:t> o n e s-------</a:t>
            </a:r>
          </a:p>
        </p:txBody>
      </p:sp>
      <p:sp>
        <p:nvSpPr>
          <p:cNvPr id="4" name="Freeform 5">
            <a:extLst>
              <a:ext uri="{FF2B5EF4-FFF2-40B4-BE49-F238E27FC236}">
                <a16:creationId xmlns:a16="http://schemas.microsoft.com/office/drawing/2014/main" id="{80900359-3123-44E1-A7CE-53EEB6041249}"/>
              </a:ext>
            </a:extLst>
          </p:cNvPr>
          <p:cNvSpPr/>
          <p:nvPr/>
        </p:nvSpPr>
        <p:spPr>
          <a:xfrm>
            <a:off x="343046" y="2643644"/>
            <a:ext cx="10821278" cy="200828"/>
          </a:xfrm>
          <a:custGeom>
            <a:avLst/>
            <a:gdLst/>
            <a:ahLst/>
            <a:cxnLst/>
            <a:rect l="l" t="t" r="r" b="b"/>
            <a:pathLst>
              <a:path w="8943942" h="86834">
                <a:moveTo>
                  <a:pt x="0" y="0"/>
                </a:moveTo>
                <a:lnTo>
                  <a:pt x="8943942" y="0"/>
                </a:lnTo>
                <a:lnTo>
                  <a:pt x="8943942" y="86834"/>
                </a:lnTo>
                <a:lnTo>
                  <a:pt x="0" y="86834"/>
                </a:lnTo>
                <a:lnTo>
                  <a:pt x="0" y="0"/>
                </a:lnTo>
                <a:close/>
              </a:path>
            </a:pathLst>
          </a:custGeom>
          <a:solidFill>
            <a:schemeClr val="accent1">
              <a:lumMod val="75000"/>
            </a:schemeClr>
          </a:solidFill>
        </p:spPr>
      </p:sp>
      <p:grpSp>
        <p:nvGrpSpPr>
          <p:cNvPr id="6" name="Group 6">
            <a:extLst>
              <a:ext uri="{FF2B5EF4-FFF2-40B4-BE49-F238E27FC236}">
                <a16:creationId xmlns:a16="http://schemas.microsoft.com/office/drawing/2014/main" id="{5B1CF104-9693-4074-B416-7876F89C54D3}"/>
              </a:ext>
            </a:extLst>
          </p:cNvPr>
          <p:cNvGrpSpPr/>
          <p:nvPr/>
        </p:nvGrpSpPr>
        <p:grpSpPr>
          <a:xfrm>
            <a:off x="3475617" y="2685814"/>
            <a:ext cx="47625" cy="1244395"/>
            <a:chOff x="0" y="0"/>
            <a:chExt cx="17639" cy="296253"/>
          </a:xfrm>
        </p:grpSpPr>
        <p:sp>
          <p:nvSpPr>
            <p:cNvPr id="7" name="Freeform 7">
              <a:extLst>
                <a:ext uri="{FF2B5EF4-FFF2-40B4-BE49-F238E27FC236}">
                  <a16:creationId xmlns:a16="http://schemas.microsoft.com/office/drawing/2014/main" id="{07A0C8A7-F42C-4F8D-B51C-2999BD54BBA6}"/>
                </a:ext>
              </a:extLst>
            </p:cNvPr>
            <p:cNvSpPr/>
            <p:nvPr/>
          </p:nvSpPr>
          <p:spPr>
            <a:xfrm>
              <a:off x="0" y="0"/>
              <a:ext cx="17639" cy="296253"/>
            </a:xfrm>
            <a:custGeom>
              <a:avLst/>
              <a:gdLst/>
              <a:ahLst/>
              <a:cxnLst/>
              <a:rect l="l" t="t" r="r" b="b"/>
              <a:pathLst>
                <a:path w="17639" h="296253">
                  <a:moveTo>
                    <a:pt x="0" y="0"/>
                  </a:moveTo>
                  <a:lnTo>
                    <a:pt x="17639" y="0"/>
                  </a:lnTo>
                  <a:lnTo>
                    <a:pt x="17639" y="296253"/>
                  </a:lnTo>
                  <a:lnTo>
                    <a:pt x="0" y="296253"/>
                  </a:lnTo>
                  <a:close/>
                </a:path>
              </a:pathLst>
            </a:custGeom>
            <a:solidFill>
              <a:srgbClr val="807F82"/>
            </a:solidFill>
          </p:spPr>
        </p:sp>
        <p:sp>
          <p:nvSpPr>
            <p:cNvPr id="8" name="TextBox 8">
              <a:extLst>
                <a:ext uri="{FF2B5EF4-FFF2-40B4-BE49-F238E27FC236}">
                  <a16:creationId xmlns:a16="http://schemas.microsoft.com/office/drawing/2014/main" id="{4BA39457-BE86-4178-923C-E2A5ADB5F322}"/>
                </a:ext>
              </a:extLst>
            </p:cNvPr>
            <p:cNvSpPr txBox="1"/>
            <p:nvPr/>
          </p:nvSpPr>
          <p:spPr>
            <a:xfrm>
              <a:off x="0" y="-57150"/>
              <a:ext cx="17639" cy="353403"/>
            </a:xfrm>
            <a:prstGeom prst="rect">
              <a:avLst/>
            </a:prstGeom>
          </p:spPr>
          <p:txBody>
            <a:bodyPr lIns="50800" tIns="50800" rIns="50800" bIns="50800" rtlCol="0" anchor="ctr"/>
            <a:lstStyle/>
            <a:p>
              <a:pPr algn="ctr">
                <a:lnSpc>
                  <a:spcPts val="2700"/>
                </a:lnSpc>
              </a:pPr>
              <a:endParaRPr/>
            </a:p>
          </p:txBody>
        </p:sp>
      </p:grpSp>
      <p:grpSp>
        <p:nvGrpSpPr>
          <p:cNvPr id="9" name="Group 6">
            <a:extLst>
              <a:ext uri="{FF2B5EF4-FFF2-40B4-BE49-F238E27FC236}">
                <a16:creationId xmlns:a16="http://schemas.microsoft.com/office/drawing/2014/main" id="{528CE733-63C7-4A9E-AFA7-7C9678C31793}"/>
              </a:ext>
            </a:extLst>
          </p:cNvPr>
          <p:cNvGrpSpPr/>
          <p:nvPr/>
        </p:nvGrpSpPr>
        <p:grpSpPr>
          <a:xfrm>
            <a:off x="6016428" y="2797948"/>
            <a:ext cx="133889" cy="1154714"/>
            <a:chOff x="0" y="0"/>
            <a:chExt cx="17639" cy="296253"/>
          </a:xfrm>
        </p:grpSpPr>
        <p:sp>
          <p:nvSpPr>
            <p:cNvPr id="10" name="Freeform 7">
              <a:extLst>
                <a:ext uri="{FF2B5EF4-FFF2-40B4-BE49-F238E27FC236}">
                  <a16:creationId xmlns:a16="http://schemas.microsoft.com/office/drawing/2014/main" id="{785D239A-489A-4714-8AF4-E83BE5E20B7F}"/>
                </a:ext>
              </a:extLst>
            </p:cNvPr>
            <p:cNvSpPr/>
            <p:nvPr/>
          </p:nvSpPr>
          <p:spPr>
            <a:xfrm>
              <a:off x="0" y="0"/>
              <a:ext cx="17639" cy="296253"/>
            </a:xfrm>
            <a:custGeom>
              <a:avLst/>
              <a:gdLst/>
              <a:ahLst/>
              <a:cxnLst/>
              <a:rect l="l" t="t" r="r" b="b"/>
              <a:pathLst>
                <a:path w="17639" h="296253">
                  <a:moveTo>
                    <a:pt x="0" y="0"/>
                  </a:moveTo>
                  <a:lnTo>
                    <a:pt x="17639" y="0"/>
                  </a:lnTo>
                  <a:lnTo>
                    <a:pt x="17639" y="296253"/>
                  </a:lnTo>
                  <a:lnTo>
                    <a:pt x="0" y="296253"/>
                  </a:lnTo>
                  <a:close/>
                </a:path>
              </a:pathLst>
            </a:custGeom>
            <a:solidFill>
              <a:srgbClr val="807F82"/>
            </a:solidFill>
          </p:spPr>
        </p:sp>
        <p:sp>
          <p:nvSpPr>
            <p:cNvPr id="11" name="TextBox 8">
              <a:extLst>
                <a:ext uri="{FF2B5EF4-FFF2-40B4-BE49-F238E27FC236}">
                  <a16:creationId xmlns:a16="http://schemas.microsoft.com/office/drawing/2014/main" id="{A5EBF613-CF57-4332-866B-9747CDD83339}"/>
                </a:ext>
              </a:extLst>
            </p:cNvPr>
            <p:cNvSpPr txBox="1"/>
            <p:nvPr/>
          </p:nvSpPr>
          <p:spPr>
            <a:xfrm>
              <a:off x="0" y="-57150"/>
              <a:ext cx="17639" cy="353403"/>
            </a:xfrm>
            <a:prstGeom prst="rect">
              <a:avLst/>
            </a:prstGeom>
          </p:spPr>
          <p:txBody>
            <a:bodyPr lIns="50800" tIns="50800" rIns="50800" bIns="50800" rtlCol="0" anchor="ctr"/>
            <a:lstStyle/>
            <a:p>
              <a:pPr algn="ctr">
                <a:lnSpc>
                  <a:spcPts val="2700"/>
                </a:lnSpc>
              </a:pPr>
              <a:endParaRPr/>
            </a:p>
          </p:txBody>
        </p:sp>
      </p:grpSp>
      <p:grpSp>
        <p:nvGrpSpPr>
          <p:cNvPr id="12" name="Group 6">
            <a:extLst>
              <a:ext uri="{FF2B5EF4-FFF2-40B4-BE49-F238E27FC236}">
                <a16:creationId xmlns:a16="http://schemas.microsoft.com/office/drawing/2014/main" id="{36008939-E771-47E0-B893-1CDB8FCECBC2}"/>
              </a:ext>
            </a:extLst>
          </p:cNvPr>
          <p:cNvGrpSpPr/>
          <p:nvPr/>
        </p:nvGrpSpPr>
        <p:grpSpPr>
          <a:xfrm>
            <a:off x="295421" y="2688538"/>
            <a:ext cx="115973" cy="1148015"/>
            <a:chOff x="0" y="0"/>
            <a:chExt cx="17639" cy="296253"/>
          </a:xfrm>
        </p:grpSpPr>
        <p:sp>
          <p:nvSpPr>
            <p:cNvPr id="13" name="Freeform 7">
              <a:extLst>
                <a:ext uri="{FF2B5EF4-FFF2-40B4-BE49-F238E27FC236}">
                  <a16:creationId xmlns:a16="http://schemas.microsoft.com/office/drawing/2014/main" id="{59985F8C-FD65-485B-82A3-7DC3B1FDAB59}"/>
                </a:ext>
              </a:extLst>
            </p:cNvPr>
            <p:cNvSpPr/>
            <p:nvPr/>
          </p:nvSpPr>
          <p:spPr>
            <a:xfrm>
              <a:off x="0" y="0"/>
              <a:ext cx="17639" cy="296253"/>
            </a:xfrm>
            <a:custGeom>
              <a:avLst/>
              <a:gdLst/>
              <a:ahLst/>
              <a:cxnLst/>
              <a:rect l="l" t="t" r="r" b="b"/>
              <a:pathLst>
                <a:path w="17639" h="296253">
                  <a:moveTo>
                    <a:pt x="0" y="0"/>
                  </a:moveTo>
                  <a:lnTo>
                    <a:pt x="17639" y="0"/>
                  </a:lnTo>
                  <a:lnTo>
                    <a:pt x="17639" y="296253"/>
                  </a:lnTo>
                  <a:lnTo>
                    <a:pt x="0" y="296253"/>
                  </a:lnTo>
                  <a:close/>
                </a:path>
              </a:pathLst>
            </a:custGeom>
            <a:solidFill>
              <a:srgbClr val="807F82"/>
            </a:solidFill>
          </p:spPr>
        </p:sp>
        <p:sp>
          <p:nvSpPr>
            <p:cNvPr id="14" name="TextBox 8">
              <a:extLst>
                <a:ext uri="{FF2B5EF4-FFF2-40B4-BE49-F238E27FC236}">
                  <a16:creationId xmlns:a16="http://schemas.microsoft.com/office/drawing/2014/main" id="{6EE6B67F-DDF8-4963-8A92-39D3302234B9}"/>
                </a:ext>
              </a:extLst>
            </p:cNvPr>
            <p:cNvSpPr txBox="1"/>
            <p:nvPr/>
          </p:nvSpPr>
          <p:spPr>
            <a:xfrm>
              <a:off x="0" y="-57150"/>
              <a:ext cx="17639" cy="353403"/>
            </a:xfrm>
            <a:prstGeom prst="rect">
              <a:avLst/>
            </a:prstGeom>
          </p:spPr>
          <p:txBody>
            <a:bodyPr lIns="50800" tIns="50800" rIns="50800" bIns="50800" rtlCol="0" anchor="ctr"/>
            <a:lstStyle/>
            <a:p>
              <a:pPr algn="ctr">
                <a:lnSpc>
                  <a:spcPts val="2700"/>
                </a:lnSpc>
              </a:pPr>
              <a:endParaRPr/>
            </a:p>
          </p:txBody>
        </p:sp>
      </p:grpSp>
      <p:grpSp>
        <p:nvGrpSpPr>
          <p:cNvPr id="15" name="Group 6">
            <a:extLst>
              <a:ext uri="{FF2B5EF4-FFF2-40B4-BE49-F238E27FC236}">
                <a16:creationId xmlns:a16="http://schemas.microsoft.com/office/drawing/2014/main" id="{6453E895-5BB9-426A-B288-CA9F88121743}"/>
              </a:ext>
            </a:extLst>
          </p:cNvPr>
          <p:cNvGrpSpPr/>
          <p:nvPr/>
        </p:nvGrpSpPr>
        <p:grpSpPr>
          <a:xfrm>
            <a:off x="4806223" y="2775497"/>
            <a:ext cx="75488" cy="1154713"/>
            <a:chOff x="0" y="0"/>
            <a:chExt cx="17639" cy="296253"/>
          </a:xfrm>
        </p:grpSpPr>
        <p:sp>
          <p:nvSpPr>
            <p:cNvPr id="16" name="Freeform 7">
              <a:extLst>
                <a:ext uri="{FF2B5EF4-FFF2-40B4-BE49-F238E27FC236}">
                  <a16:creationId xmlns:a16="http://schemas.microsoft.com/office/drawing/2014/main" id="{3481FB65-3997-4892-BB21-CF9AE661257F}"/>
                </a:ext>
              </a:extLst>
            </p:cNvPr>
            <p:cNvSpPr/>
            <p:nvPr/>
          </p:nvSpPr>
          <p:spPr>
            <a:xfrm>
              <a:off x="0" y="0"/>
              <a:ext cx="17639" cy="296253"/>
            </a:xfrm>
            <a:custGeom>
              <a:avLst/>
              <a:gdLst/>
              <a:ahLst/>
              <a:cxnLst/>
              <a:rect l="l" t="t" r="r" b="b"/>
              <a:pathLst>
                <a:path w="17639" h="296253">
                  <a:moveTo>
                    <a:pt x="0" y="0"/>
                  </a:moveTo>
                  <a:lnTo>
                    <a:pt x="17639" y="0"/>
                  </a:lnTo>
                  <a:lnTo>
                    <a:pt x="17639" y="296253"/>
                  </a:lnTo>
                  <a:lnTo>
                    <a:pt x="0" y="296253"/>
                  </a:lnTo>
                  <a:close/>
                </a:path>
              </a:pathLst>
            </a:custGeom>
            <a:solidFill>
              <a:srgbClr val="807F82"/>
            </a:solidFill>
          </p:spPr>
        </p:sp>
        <p:sp>
          <p:nvSpPr>
            <p:cNvPr id="17" name="TextBox 8">
              <a:extLst>
                <a:ext uri="{FF2B5EF4-FFF2-40B4-BE49-F238E27FC236}">
                  <a16:creationId xmlns:a16="http://schemas.microsoft.com/office/drawing/2014/main" id="{BEBFC468-C263-413D-9352-0DB77DFD41D6}"/>
                </a:ext>
              </a:extLst>
            </p:cNvPr>
            <p:cNvSpPr txBox="1"/>
            <p:nvPr/>
          </p:nvSpPr>
          <p:spPr>
            <a:xfrm>
              <a:off x="0" y="-57150"/>
              <a:ext cx="17639" cy="353403"/>
            </a:xfrm>
            <a:prstGeom prst="rect">
              <a:avLst/>
            </a:prstGeom>
          </p:spPr>
          <p:txBody>
            <a:bodyPr lIns="50800" tIns="50800" rIns="50800" bIns="50800" rtlCol="0" anchor="ctr"/>
            <a:lstStyle/>
            <a:p>
              <a:pPr algn="ctr">
                <a:lnSpc>
                  <a:spcPts val="2700"/>
                </a:lnSpc>
              </a:pPr>
              <a:endParaRPr/>
            </a:p>
          </p:txBody>
        </p:sp>
      </p:grpSp>
      <p:sp>
        <p:nvSpPr>
          <p:cNvPr id="18" name="TextBox 28">
            <a:extLst>
              <a:ext uri="{FF2B5EF4-FFF2-40B4-BE49-F238E27FC236}">
                <a16:creationId xmlns:a16="http://schemas.microsoft.com/office/drawing/2014/main" id="{32045861-D0F6-42BA-939C-87FC47993D78}"/>
              </a:ext>
            </a:extLst>
          </p:cNvPr>
          <p:cNvSpPr txBox="1"/>
          <p:nvPr/>
        </p:nvSpPr>
        <p:spPr>
          <a:xfrm>
            <a:off x="-14933" y="3836554"/>
            <a:ext cx="715957" cy="316753"/>
          </a:xfrm>
          <a:prstGeom prst="rect">
            <a:avLst/>
          </a:prstGeom>
        </p:spPr>
        <p:txBody>
          <a:bodyPr wrap="square" lIns="0" tIns="0" rIns="0" bIns="0" rtlCol="0" anchor="t">
            <a:spAutoFit/>
          </a:bodyPr>
          <a:lstStyle/>
          <a:p>
            <a:pPr algn="ctr">
              <a:lnSpc>
                <a:spcPts val="2700"/>
              </a:lnSpc>
              <a:spcBef>
                <a:spcPct val="0"/>
              </a:spcBef>
            </a:pPr>
            <a:r>
              <a:rPr lang="en-US" sz="1800" b="1" spc="18" dirty="0">
                <a:latin typeface="Montserrat Light"/>
                <a:ea typeface="Montserrat Light"/>
                <a:cs typeface="Montserrat Light"/>
                <a:sym typeface="Montserrat Light"/>
              </a:rPr>
              <a:t>1904</a:t>
            </a:r>
          </a:p>
        </p:txBody>
      </p:sp>
      <p:sp>
        <p:nvSpPr>
          <p:cNvPr id="19" name="TextBox 28">
            <a:extLst>
              <a:ext uri="{FF2B5EF4-FFF2-40B4-BE49-F238E27FC236}">
                <a16:creationId xmlns:a16="http://schemas.microsoft.com/office/drawing/2014/main" id="{0BF9E8E4-8815-486B-94C8-5AAE9FC81753}"/>
              </a:ext>
            </a:extLst>
          </p:cNvPr>
          <p:cNvSpPr txBox="1"/>
          <p:nvPr/>
        </p:nvSpPr>
        <p:spPr>
          <a:xfrm>
            <a:off x="3186894" y="3954024"/>
            <a:ext cx="715957" cy="316753"/>
          </a:xfrm>
          <a:prstGeom prst="rect">
            <a:avLst/>
          </a:prstGeom>
        </p:spPr>
        <p:txBody>
          <a:bodyPr wrap="square" lIns="0" tIns="0" rIns="0" bIns="0" rtlCol="0" anchor="t">
            <a:spAutoFit/>
          </a:bodyPr>
          <a:lstStyle/>
          <a:p>
            <a:pPr algn="ctr" defTabSz="914400">
              <a:lnSpc>
                <a:spcPts val="2700"/>
              </a:lnSpc>
              <a:spcBef>
                <a:spcPct val="0"/>
              </a:spcBef>
            </a:pPr>
            <a:r>
              <a:rPr lang="en-US" b="1" spc="18" dirty="0">
                <a:latin typeface="Montserrat Light"/>
                <a:ea typeface="Montserrat Light"/>
                <a:cs typeface="Montserrat Light"/>
                <a:sym typeface="Montserrat Light"/>
              </a:rPr>
              <a:t>1941</a:t>
            </a:r>
          </a:p>
        </p:txBody>
      </p:sp>
      <p:sp>
        <p:nvSpPr>
          <p:cNvPr id="20" name="TextBox 28">
            <a:extLst>
              <a:ext uri="{FF2B5EF4-FFF2-40B4-BE49-F238E27FC236}">
                <a16:creationId xmlns:a16="http://schemas.microsoft.com/office/drawing/2014/main" id="{35CA44DE-68EE-4073-B962-3AB26B2B8E3E}"/>
              </a:ext>
            </a:extLst>
          </p:cNvPr>
          <p:cNvSpPr txBox="1"/>
          <p:nvPr/>
        </p:nvSpPr>
        <p:spPr>
          <a:xfrm>
            <a:off x="7343584" y="3952663"/>
            <a:ext cx="715957" cy="316753"/>
          </a:xfrm>
          <a:prstGeom prst="rect">
            <a:avLst/>
          </a:prstGeom>
        </p:spPr>
        <p:txBody>
          <a:bodyPr wrap="square" lIns="0" tIns="0" rIns="0" bIns="0" rtlCol="0" anchor="t">
            <a:spAutoFit/>
          </a:bodyPr>
          <a:lstStyle/>
          <a:p>
            <a:pPr algn="ctr">
              <a:lnSpc>
                <a:spcPts val="2700"/>
              </a:lnSpc>
              <a:spcBef>
                <a:spcPct val="0"/>
              </a:spcBef>
            </a:pPr>
            <a:r>
              <a:rPr lang="en-US" sz="1800" spc="18" dirty="0">
                <a:solidFill>
                  <a:srgbClr val="F8FBFD"/>
                </a:solidFill>
                <a:latin typeface="Montserrat Light"/>
                <a:ea typeface="Montserrat Light"/>
                <a:cs typeface="Montserrat Light"/>
                <a:sym typeface="Montserrat Light"/>
              </a:rPr>
              <a:t>1904</a:t>
            </a:r>
          </a:p>
        </p:txBody>
      </p:sp>
      <p:sp>
        <p:nvSpPr>
          <p:cNvPr id="21" name="TextBox 28">
            <a:extLst>
              <a:ext uri="{FF2B5EF4-FFF2-40B4-BE49-F238E27FC236}">
                <a16:creationId xmlns:a16="http://schemas.microsoft.com/office/drawing/2014/main" id="{04C9E702-BEEA-476A-A027-3C1330EE9779}"/>
              </a:ext>
            </a:extLst>
          </p:cNvPr>
          <p:cNvSpPr txBox="1"/>
          <p:nvPr/>
        </p:nvSpPr>
        <p:spPr>
          <a:xfrm>
            <a:off x="4465341" y="3932830"/>
            <a:ext cx="715957" cy="316753"/>
          </a:xfrm>
          <a:prstGeom prst="rect">
            <a:avLst/>
          </a:prstGeom>
        </p:spPr>
        <p:txBody>
          <a:bodyPr wrap="square" lIns="0" tIns="0" rIns="0" bIns="0" rtlCol="0" anchor="t">
            <a:spAutoFit/>
          </a:bodyPr>
          <a:lstStyle/>
          <a:p>
            <a:pPr algn="ctr">
              <a:lnSpc>
                <a:spcPts val="2700"/>
              </a:lnSpc>
              <a:spcBef>
                <a:spcPct val="0"/>
              </a:spcBef>
            </a:pPr>
            <a:r>
              <a:rPr lang="en-US" sz="1800" b="1" spc="18" dirty="0">
                <a:latin typeface="Montserrat Light"/>
                <a:ea typeface="Montserrat Light"/>
                <a:cs typeface="Montserrat Light"/>
                <a:sym typeface="Montserrat Light"/>
              </a:rPr>
              <a:t>1946</a:t>
            </a:r>
          </a:p>
        </p:txBody>
      </p:sp>
      <p:sp>
        <p:nvSpPr>
          <p:cNvPr id="22" name="TextBox 28">
            <a:extLst>
              <a:ext uri="{FF2B5EF4-FFF2-40B4-BE49-F238E27FC236}">
                <a16:creationId xmlns:a16="http://schemas.microsoft.com/office/drawing/2014/main" id="{9BCE2DAB-2E32-4CB9-99C1-E20635F55287}"/>
              </a:ext>
            </a:extLst>
          </p:cNvPr>
          <p:cNvSpPr txBox="1"/>
          <p:nvPr/>
        </p:nvSpPr>
        <p:spPr>
          <a:xfrm>
            <a:off x="5734334" y="3952662"/>
            <a:ext cx="715957" cy="316753"/>
          </a:xfrm>
          <a:prstGeom prst="rect">
            <a:avLst/>
          </a:prstGeom>
        </p:spPr>
        <p:txBody>
          <a:bodyPr wrap="square" lIns="0" tIns="0" rIns="0" bIns="0" rtlCol="0" anchor="t">
            <a:spAutoFit/>
          </a:bodyPr>
          <a:lstStyle/>
          <a:p>
            <a:pPr algn="ctr">
              <a:lnSpc>
                <a:spcPts val="2700"/>
              </a:lnSpc>
              <a:spcBef>
                <a:spcPct val="0"/>
              </a:spcBef>
            </a:pPr>
            <a:r>
              <a:rPr lang="en-US" sz="1800" b="1" spc="18" dirty="0">
                <a:latin typeface="Montserrat Light"/>
                <a:ea typeface="Montserrat Light"/>
                <a:cs typeface="Montserrat Light"/>
                <a:sym typeface="Montserrat Light"/>
              </a:rPr>
              <a:t>1972</a:t>
            </a:r>
          </a:p>
        </p:txBody>
      </p:sp>
      <p:sp>
        <p:nvSpPr>
          <p:cNvPr id="23" name="TextBox 28">
            <a:extLst>
              <a:ext uri="{FF2B5EF4-FFF2-40B4-BE49-F238E27FC236}">
                <a16:creationId xmlns:a16="http://schemas.microsoft.com/office/drawing/2014/main" id="{1AC744B8-10B2-4177-A4AA-BC29EB2B6C84}"/>
              </a:ext>
            </a:extLst>
          </p:cNvPr>
          <p:cNvSpPr txBox="1"/>
          <p:nvPr/>
        </p:nvSpPr>
        <p:spPr>
          <a:xfrm>
            <a:off x="8400810" y="3678178"/>
            <a:ext cx="715957" cy="316753"/>
          </a:xfrm>
          <a:prstGeom prst="rect">
            <a:avLst/>
          </a:prstGeom>
        </p:spPr>
        <p:txBody>
          <a:bodyPr wrap="square" lIns="0" tIns="0" rIns="0" bIns="0" rtlCol="0" anchor="t">
            <a:spAutoFit/>
          </a:bodyPr>
          <a:lstStyle/>
          <a:p>
            <a:pPr algn="ctr">
              <a:lnSpc>
                <a:spcPts val="2700"/>
              </a:lnSpc>
              <a:spcBef>
                <a:spcPct val="0"/>
              </a:spcBef>
            </a:pPr>
            <a:r>
              <a:rPr lang="en-US" sz="1800" b="1" spc="18" dirty="0">
                <a:solidFill>
                  <a:srgbClr val="FF0000"/>
                </a:solidFill>
                <a:latin typeface="Montserrat Light"/>
                <a:ea typeface="Montserrat Light"/>
                <a:cs typeface="Montserrat Light"/>
                <a:sym typeface="Montserrat Light"/>
              </a:rPr>
              <a:t>1983</a:t>
            </a:r>
          </a:p>
        </p:txBody>
      </p:sp>
      <p:sp>
        <p:nvSpPr>
          <p:cNvPr id="24" name="TextBox 28">
            <a:extLst>
              <a:ext uri="{FF2B5EF4-FFF2-40B4-BE49-F238E27FC236}">
                <a16:creationId xmlns:a16="http://schemas.microsoft.com/office/drawing/2014/main" id="{0406B510-4860-432B-9035-984727CBC276}"/>
              </a:ext>
            </a:extLst>
          </p:cNvPr>
          <p:cNvSpPr txBox="1"/>
          <p:nvPr/>
        </p:nvSpPr>
        <p:spPr>
          <a:xfrm flipH="1">
            <a:off x="6995288" y="3696777"/>
            <a:ext cx="1068110" cy="316753"/>
          </a:xfrm>
          <a:prstGeom prst="rect">
            <a:avLst/>
          </a:prstGeom>
        </p:spPr>
        <p:txBody>
          <a:bodyPr wrap="square" lIns="0" tIns="0" rIns="0" bIns="0" rtlCol="0" anchor="t">
            <a:spAutoFit/>
          </a:bodyPr>
          <a:lstStyle/>
          <a:p>
            <a:pPr algn="ctr">
              <a:lnSpc>
                <a:spcPts val="2700"/>
              </a:lnSpc>
              <a:spcBef>
                <a:spcPct val="0"/>
              </a:spcBef>
            </a:pPr>
            <a:r>
              <a:rPr lang="en-US" sz="1800" b="1" spc="18" dirty="0">
                <a:solidFill>
                  <a:srgbClr val="FF0000"/>
                </a:solidFill>
                <a:latin typeface="Montserrat Light"/>
                <a:ea typeface="Montserrat Light"/>
                <a:cs typeface="Montserrat Light"/>
                <a:sym typeface="Montserrat Light"/>
              </a:rPr>
              <a:t>1978</a:t>
            </a:r>
          </a:p>
        </p:txBody>
      </p:sp>
      <p:grpSp>
        <p:nvGrpSpPr>
          <p:cNvPr id="25" name="Group 6">
            <a:extLst>
              <a:ext uri="{FF2B5EF4-FFF2-40B4-BE49-F238E27FC236}">
                <a16:creationId xmlns:a16="http://schemas.microsoft.com/office/drawing/2014/main" id="{9C09409C-9B94-4C56-AF1C-F60F886F5043}"/>
              </a:ext>
            </a:extLst>
          </p:cNvPr>
          <p:cNvGrpSpPr/>
          <p:nvPr/>
        </p:nvGrpSpPr>
        <p:grpSpPr>
          <a:xfrm>
            <a:off x="7444353" y="2701652"/>
            <a:ext cx="84990" cy="780272"/>
            <a:chOff x="0" y="0"/>
            <a:chExt cx="17639" cy="296253"/>
          </a:xfrm>
        </p:grpSpPr>
        <p:sp>
          <p:nvSpPr>
            <p:cNvPr id="26" name="Freeform 7">
              <a:extLst>
                <a:ext uri="{FF2B5EF4-FFF2-40B4-BE49-F238E27FC236}">
                  <a16:creationId xmlns:a16="http://schemas.microsoft.com/office/drawing/2014/main" id="{19CD7C23-4237-4029-A1C1-60CA2A1C7701}"/>
                </a:ext>
              </a:extLst>
            </p:cNvPr>
            <p:cNvSpPr/>
            <p:nvPr/>
          </p:nvSpPr>
          <p:spPr>
            <a:xfrm>
              <a:off x="0" y="0"/>
              <a:ext cx="17639" cy="296253"/>
            </a:xfrm>
            <a:custGeom>
              <a:avLst/>
              <a:gdLst/>
              <a:ahLst/>
              <a:cxnLst/>
              <a:rect l="l" t="t" r="r" b="b"/>
              <a:pathLst>
                <a:path w="17639" h="296253">
                  <a:moveTo>
                    <a:pt x="0" y="0"/>
                  </a:moveTo>
                  <a:lnTo>
                    <a:pt x="17639" y="0"/>
                  </a:lnTo>
                  <a:lnTo>
                    <a:pt x="17639" y="296253"/>
                  </a:lnTo>
                  <a:lnTo>
                    <a:pt x="0" y="296253"/>
                  </a:lnTo>
                  <a:close/>
                </a:path>
              </a:pathLst>
            </a:custGeom>
            <a:solidFill>
              <a:srgbClr val="807F82"/>
            </a:solidFill>
          </p:spPr>
        </p:sp>
        <p:sp>
          <p:nvSpPr>
            <p:cNvPr id="27" name="TextBox 8">
              <a:extLst>
                <a:ext uri="{FF2B5EF4-FFF2-40B4-BE49-F238E27FC236}">
                  <a16:creationId xmlns:a16="http://schemas.microsoft.com/office/drawing/2014/main" id="{12F9F6BF-0F1E-4C1A-9492-0862425542B4}"/>
                </a:ext>
              </a:extLst>
            </p:cNvPr>
            <p:cNvSpPr txBox="1"/>
            <p:nvPr/>
          </p:nvSpPr>
          <p:spPr>
            <a:xfrm>
              <a:off x="0" y="-57150"/>
              <a:ext cx="17639" cy="353403"/>
            </a:xfrm>
            <a:prstGeom prst="rect">
              <a:avLst/>
            </a:prstGeom>
          </p:spPr>
          <p:txBody>
            <a:bodyPr lIns="50800" tIns="50800" rIns="50800" bIns="50800" rtlCol="0" anchor="ctr"/>
            <a:lstStyle/>
            <a:p>
              <a:pPr algn="ctr">
                <a:lnSpc>
                  <a:spcPts val="2700"/>
                </a:lnSpc>
              </a:pPr>
              <a:endParaRPr/>
            </a:p>
          </p:txBody>
        </p:sp>
      </p:grpSp>
      <p:grpSp>
        <p:nvGrpSpPr>
          <p:cNvPr id="28" name="Group 6">
            <a:extLst>
              <a:ext uri="{FF2B5EF4-FFF2-40B4-BE49-F238E27FC236}">
                <a16:creationId xmlns:a16="http://schemas.microsoft.com/office/drawing/2014/main" id="{C319EB33-C1ED-4189-81A1-72BC9F5804A4}"/>
              </a:ext>
            </a:extLst>
          </p:cNvPr>
          <p:cNvGrpSpPr/>
          <p:nvPr/>
        </p:nvGrpSpPr>
        <p:grpSpPr>
          <a:xfrm>
            <a:off x="8543169" y="2683335"/>
            <a:ext cx="162214" cy="799884"/>
            <a:chOff x="0" y="0"/>
            <a:chExt cx="17639" cy="296253"/>
          </a:xfrm>
        </p:grpSpPr>
        <p:sp>
          <p:nvSpPr>
            <p:cNvPr id="29" name="Freeform 7">
              <a:extLst>
                <a:ext uri="{FF2B5EF4-FFF2-40B4-BE49-F238E27FC236}">
                  <a16:creationId xmlns:a16="http://schemas.microsoft.com/office/drawing/2014/main" id="{5A51AA68-FD3F-4BBA-8229-15ECE924749E}"/>
                </a:ext>
              </a:extLst>
            </p:cNvPr>
            <p:cNvSpPr/>
            <p:nvPr/>
          </p:nvSpPr>
          <p:spPr>
            <a:xfrm>
              <a:off x="0" y="0"/>
              <a:ext cx="17639" cy="296253"/>
            </a:xfrm>
            <a:custGeom>
              <a:avLst/>
              <a:gdLst/>
              <a:ahLst/>
              <a:cxnLst/>
              <a:rect l="l" t="t" r="r" b="b"/>
              <a:pathLst>
                <a:path w="17639" h="296253">
                  <a:moveTo>
                    <a:pt x="0" y="0"/>
                  </a:moveTo>
                  <a:lnTo>
                    <a:pt x="17639" y="0"/>
                  </a:lnTo>
                  <a:lnTo>
                    <a:pt x="17639" y="296253"/>
                  </a:lnTo>
                  <a:lnTo>
                    <a:pt x="0" y="296253"/>
                  </a:lnTo>
                  <a:close/>
                </a:path>
              </a:pathLst>
            </a:custGeom>
            <a:solidFill>
              <a:srgbClr val="807F82"/>
            </a:solidFill>
          </p:spPr>
        </p:sp>
        <p:sp>
          <p:nvSpPr>
            <p:cNvPr id="30" name="TextBox 8">
              <a:extLst>
                <a:ext uri="{FF2B5EF4-FFF2-40B4-BE49-F238E27FC236}">
                  <a16:creationId xmlns:a16="http://schemas.microsoft.com/office/drawing/2014/main" id="{C049FFD6-809C-430B-AEEA-40B1B1808122}"/>
                </a:ext>
              </a:extLst>
            </p:cNvPr>
            <p:cNvSpPr txBox="1"/>
            <p:nvPr/>
          </p:nvSpPr>
          <p:spPr>
            <a:xfrm>
              <a:off x="0" y="-57150"/>
              <a:ext cx="17639" cy="353403"/>
            </a:xfrm>
            <a:prstGeom prst="rect">
              <a:avLst/>
            </a:prstGeom>
          </p:spPr>
          <p:txBody>
            <a:bodyPr lIns="50800" tIns="50800" rIns="50800" bIns="50800" rtlCol="0" anchor="ctr"/>
            <a:lstStyle/>
            <a:p>
              <a:pPr algn="ctr">
                <a:lnSpc>
                  <a:spcPts val="2700"/>
                </a:lnSpc>
              </a:pPr>
              <a:endParaRPr/>
            </a:p>
          </p:txBody>
        </p:sp>
      </p:grpSp>
      <p:grpSp>
        <p:nvGrpSpPr>
          <p:cNvPr id="31" name="Group 6">
            <a:extLst>
              <a:ext uri="{FF2B5EF4-FFF2-40B4-BE49-F238E27FC236}">
                <a16:creationId xmlns:a16="http://schemas.microsoft.com/office/drawing/2014/main" id="{165F3930-B8B8-423C-944A-3D017E4C6E74}"/>
              </a:ext>
            </a:extLst>
          </p:cNvPr>
          <p:cNvGrpSpPr/>
          <p:nvPr/>
        </p:nvGrpSpPr>
        <p:grpSpPr>
          <a:xfrm>
            <a:off x="9655769" y="2727929"/>
            <a:ext cx="114898" cy="799885"/>
            <a:chOff x="0" y="0"/>
            <a:chExt cx="17639" cy="296253"/>
          </a:xfrm>
        </p:grpSpPr>
        <p:sp>
          <p:nvSpPr>
            <p:cNvPr id="32" name="Freeform 7">
              <a:extLst>
                <a:ext uri="{FF2B5EF4-FFF2-40B4-BE49-F238E27FC236}">
                  <a16:creationId xmlns:a16="http://schemas.microsoft.com/office/drawing/2014/main" id="{7F97F270-10A0-403B-81AC-6CBFDC873DEF}"/>
                </a:ext>
              </a:extLst>
            </p:cNvPr>
            <p:cNvSpPr/>
            <p:nvPr/>
          </p:nvSpPr>
          <p:spPr>
            <a:xfrm>
              <a:off x="0" y="0"/>
              <a:ext cx="17639" cy="296253"/>
            </a:xfrm>
            <a:custGeom>
              <a:avLst/>
              <a:gdLst/>
              <a:ahLst/>
              <a:cxnLst/>
              <a:rect l="l" t="t" r="r" b="b"/>
              <a:pathLst>
                <a:path w="17639" h="296253">
                  <a:moveTo>
                    <a:pt x="0" y="0"/>
                  </a:moveTo>
                  <a:lnTo>
                    <a:pt x="17639" y="0"/>
                  </a:lnTo>
                  <a:lnTo>
                    <a:pt x="17639" y="296253"/>
                  </a:lnTo>
                  <a:lnTo>
                    <a:pt x="0" y="296253"/>
                  </a:lnTo>
                  <a:close/>
                </a:path>
              </a:pathLst>
            </a:custGeom>
            <a:solidFill>
              <a:srgbClr val="807F82"/>
            </a:solidFill>
          </p:spPr>
        </p:sp>
        <p:sp>
          <p:nvSpPr>
            <p:cNvPr id="33" name="TextBox 8">
              <a:extLst>
                <a:ext uri="{FF2B5EF4-FFF2-40B4-BE49-F238E27FC236}">
                  <a16:creationId xmlns:a16="http://schemas.microsoft.com/office/drawing/2014/main" id="{275A1985-7748-4415-9B1A-7630FAB7C808}"/>
                </a:ext>
              </a:extLst>
            </p:cNvPr>
            <p:cNvSpPr txBox="1"/>
            <p:nvPr/>
          </p:nvSpPr>
          <p:spPr>
            <a:xfrm>
              <a:off x="0" y="-57150"/>
              <a:ext cx="17639" cy="353403"/>
            </a:xfrm>
            <a:prstGeom prst="rect">
              <a:avLst/>
            </a:prstGeom>
          </p:spPr>
          <p:txBody>
            <a:bodyPr lIns="50800" tIns="50800" rIns="50800" bIns="50800" rtlCol="0" anchor="ctr"/>
            <a:lstStyle/>
            <a:p>
              <a:pPr algn="ctr">
                <a:lnSpc>
                  <a:spcPts val="2700"/>
                </a:lnSpc>
              </a:pPr>
              <a:endParaRPr/>
            </a:p>
          </p:txBody>
        </p:sp>
      </p:grpSp>
      <p:sp>
        <p:nvSpPr>
          <p:cNvPr id="34" name="TextBox 28">
            <a:extLst>
              <a:ext uri="{FF2B5EF4-FFF2-40B4-BE49-F238E27FC236}">
                <a16:creationId xmlns:a16="http://schemas.microsoft.com/office/drawing/2014/main" id="{58F315E7-4B7F-4176-8BD6-66050D499CE0}"/>
              </a:ext>
            </a:extLst>
          </p:cNvPr>
          <p:cNvSpPr txBox="1"/>
          <p:nvPr/>
        </p:nvSpPr>
        <p:spPr>
          <a:xfrm>
            <a:off x="9433925" y="3696777"/>
            <a:ext cx="715957" cy="316753"/>
          </a:xfrm>
          <a:prstGeom prst="rect">
            <a:avLst/>
          </a:prstGeom>
        </p:spPr>
        <p:txBody>
          <a:bodyPr wrap="square" lIns="0" tIns="0" rIns="0" bIns="0" rtlCol="0" anchor="t">
            <a:spAutoFit/>
          </a:bodyPr>
          <a:lstStyle/>
          <a:p>
            <a:pPr algn="ctr">
              <a:lnSpc>
                <a:spcPts val="2700"/>
              </a:lnSpc>
              <a:spcBef>
                <a:spcPct val="0"/>
              </a:spcBef>
            </a:pPr>
            <a:r>
              <a:rPr lang="en-US" sz="1800" b="1" spc="18" dirty="0">
                <a:solidFill>
                  <a:srgbClr val="FF0000"/>
                </a:solidFill>
                <a:latin typeface="Montserrat Light"/>
                <a:ea typeface="Montserrat Light"/>
                <a:cs typeface="Montserrat Light"/>
                <a:sym typeface="Montserrat Light"/>
              </a:rPr>
              <a:t>1994</a:t>
            </a:r>
          </a:p>
        </p:txBody>
      </p:sp>
      <p:grpSp>
        <p:nvGrpSpPr>
          <p:cNvPr id="35" name="Group 6">
            <a:extLst>
              <a:ext uri="{FF2B5EF4-FFF2-40B4-BE49-F238E27FC236}">
                <a16:creationId xmlns:a16="http://schemas.microsoft.com/office/drawing/2014/main" id="{83B0DA71-2268-44D7-8F66-2BB58F14BF65}"/>
              </a:ext>
            </a:extLst>
          </p:cNvPr>
          <p:cNvGrpSpPr/>
          <p:nvPr/>
        </p:nvGrpSpPr>
        <p:grpSpPr>
          <a:xfrm>
            <a:off x="10801632" y="2805082"/>
            <a:ext cx="114897" cy="660598"/>
            <a:chOff x="0" y="0"/>
            <a:chExt cx="17639" cy="296253"/>
          </a:xfrm>
        </p:grpSpPr>
        <p:sp>
          <p:nvSpPr>
            <p:cNvPr id="36" name="Freeform 7">
              <a:extLst>
                <a:ext uri="{FF2B5EF4-FFF2-40B4-BE49-F238E27FC236}">
                  <a16:creationId xmlns:a16="http://schemas.microsoft.com/office/drawing/2014/main" id="{8E38CB63-6C3A-46D2-B376-4E94AAA16EB8}"/>
                </a:ext>
              </a:extLst>
            </p:cNvPr>
            <p:cNvSpPr/>
            <p:nvPr/>
          </p:nvSpPr>
          <p:spPr>
            <a:xfrm>
              <a:off x="0" y="0"/>
              <a:ext cx="17639" cy="296253"/>
            </a:xfrm>
            <a:custGeom>
              <a:avLst/>
              <a:gdLst/>
              <a:ahLst/>
              <a:cxnLst/>
              <a:rect l="l" t="t" r="r" b="b"/>
              <a:pathLst>
                <a:path w="17639" h="296253">
                  <a:moveTo>
                    <a:pt x="0" y="0"/>
                  </a:moveTo>
                  <a:lnTo>
                    <a:pt x="17639" y="0"/>
                  </a:lnTo>
                  <a:lnTo>
                    <a:pt x="17639" y="296253"/>
                  </a:lnTo>
                  <a:lnTo>
                    <a:pt x="0" y="296253"/>
                  </a:lnTo>
                  <a:close/>
                </a:path>
              </a:pathLst>
            </a:custGeom>
            <a:solidFill>
              <a:srgbClr val="807F82"/>
            </a:solidFill>
          </p:spPr>
        </p:sp>
        <p:sp>
          <p:nvSpPr>
            <p:cNvPr id="37" name="TextBox 8">
              <a:extLst>
                <a:ext uri="{FF2B5EF4-FFF2-40B4-BE49-F238E27FC236}">
                  <a16:creationId xmlns:a16="http://schemas.microsoft.com/office/drawing/2014/main" id="{0C0D9B9C-FFBC-4305-BA37-EBC9BA83841F}"/>
                </a:ext>
              </a:extLst>
            </p:cNvPr>
            <p:cNvSpPr txBox="1"/>
            <p:nvPr/>
          </p:nvSpPr>
          <p:spPr>
            <a:xfrm>
              <a:off x="0" y="-57150"/>
              <a:ext cx="17639" cy="353403"/>
            </a:xfrm>
            <a:prstGeom prst="rect">
              <a:avLst/>
            </a:prstGeom>
          </p:spPr>
          <p:txBody>
            <a:bodyPr lIns="50800" tIns="50800" rIns="50800" bIns="50800" rtlCol="0" anchor="ctr"/>
            <a:lstStyle/>
            <a:p>
              <a:pPr algn="ctr">
                <a:lnSpc>
                  <a:spcPts val="2700"/>
                </a:lnSpc>
              </a:pPr>
              <a:endParaRPr/>
            </a:p>
          </p:txBody>
        </p:sp>
      </p:grpSp>
      <p:sp>
        <p:nvSpPr>
          <p:cNvPr id="38" name="TextBox 28">
            <a:extLst>
              <a:ext uri="{FF2B5EF4-FFF2-40B4-BE49-F238E27FC236}">
                <a16:creationId xmlns:a16="http://schemas.microsoft.com/office/drawing/2014/main" id="{129EC9D2-2C5D-45BB-87CE-FCCC41B5DD5A}"/>
              </a:ext>
            </a:extLst>
          </p:cNvPr>
          <p:cNvSpPr txBox="1"/>
          <p:nvPr/>
        </p:nvSpPr>
        <p:spPr>
          <a:xfrm>
            <a:off x="10645808" y="3729786"/>
            <a:ext cx="715957" cy="316753"/>
          </a:xfrm>
          <a:prstGeom prst="rect">
            <a:avLst/>
          </a:prstGeom>
        </p:spPr>
        <p:txBody>
          <a:bodyPr wrap="square" lIns="0" tIns="0" rIns="0" bIns="0" rtlCol="0" anchor="t">
            <a:spAutoFit/>
          </a:bodyPr>
          <a:lstStyle/>
          <a:p>
            <a:pPr algn="ctr">
              <a:lnSpc>
                <a:spcPts val="2700"/>
              </a:lnSpc>
              <a:spcBef>
                <a:spcPct val="0"/>
              </a:spcBef>
            </a:pPr>
            <a:r>
              <a:rPr lang="en-US" b="1" spc="18" dirty="0">
                <a:solidFill>
                  <a:srgbClr val="FF0000"/>
                </a:solidFill>
                <a:latin typeface="Montserrat Light"/>
                <a:ea typeface="Montserrat Light"/>
                <a:cs typeface="Montserrat Light"/>
                <a:sym typeface="Montserrat Light"/>
              </a:rPr>
              <a:t>2004</a:t>
            </a:r>
            <a:endParaRPr lang="en-US" sz="1800" b="1" spc="18" dirty="0">
              <a:solidFill>
                <a:srgbClr val="FF0000"/>
              </a:solidFill>
              <a:latin typeface="Montserrat Light"/>
              <a:ea typeface="Montserrat Light"/>
              <a:cs typeface="Montserrat Light"/>
              <a:sym typeface="Montserrat Light"/>
            </a:endParaRPr>
          </a:p>
        </p:txBody>
      </p:sp>
      <p:sp>
        <p:nvSpPr>
          <p:cNvPr id="39" name="TextBox 35">
            <a:extLst>
              <a:ext uri="{FF2B5EF4-FFF2-40B4-BE49-F238E27FC236}">
                <a16:creationId xmlns:a16="http://schemas.microsoft.com/office/drawing/2014/main" id="{E82E8761-24C3-40DA-AA0C-748CD8471893}"/>
              </a:ext>
            </a:extLst>
          </p:cNvPr>
          <p:cNvSpPr txBox="1"/>
          <p:nvPr/>
        </p:nvSpPr>
        <p:spPr>
          <a:xfrm>
            <a:off x="6587465" y="1877717"/>
            <a:ext cx="2944151" cy="327397"/>
          </a:xfrm>
          <a:prstGeom prst="rect">
            <a:avLst/>
          </a:prstGeom>
        </p:spPr>
        <p:txBody>
          <a:bodyPr lIns="0" tIns="0" rIns="0" bIns="0" rtlCol="0" anchor="t">
            <a:spAutoFit/>
          </a:bodyPr>
          <a:lstStyle/>
          <a:p>
            <a:pPr algn="ctr">
              <a:lnSpc>
                <a:spcPts val="2700"/>
              </a:lnSpc>
              <a:spcBef>
                <a:spcPct val="0"/>
              </a:spcBef>
            </a:pPr>
            <a:r>
              <a:rPr lang="en-US" sz="2000" b="1" spc="18" dirty="0" err="1">
                <a:solidFill>
                  <a:schemeClr val="accent4">
                    <a:lumMod val="75000"/>
                  </a:schemeClr>
                </a:solidFill>
                <a:latin typeface="Montserrat Classic"/>
                <a:ea typeface="Montserrat Light"/>
                <a:cs typeface="Montserrat Light"/>
                <a:sym typeface="Montserrat Light"/>
              </a:rPr>
              <a:t>Reforma</a:t>
            </a:r>
            <a:r>
              <a:rPr lang="en-US" sz="2000" b="1" spc="18" dirty="0">
                <a:solidFill>
                  <a:schemeClr val="accent4">
                    <a:lumMod val="75000"/>
                  </a:schemeClr>
                </a:solidFill>
                <a:latin typeface="Montserrat Classic"/>
                <a:ea typeface="Montserrat Light"/>
                <a:cs typeface="Montserrat Light"/>
                <a:sym typeface="Montserrat Light"/>
              </a:rPr>
              <a:t> </a:t>
            </a:r>
            <a:r>
              <a:rPr lang="en-US" sz="2000" b="1" spc="18" dirty="0" err="1">
                <a:solidFill>
                  <a:schemeClr val="accent4">
                    <a:lumMod val="75000"/>
                  </a:schemeClr>
                </a:solidFill>
                <a:latin typeface="Montserrat Classic"/>
                <a:ea typeface="Montserrat Light"/>
                <a:cs typeface="Montserrat Light"/>
                <a:sym typeface="Montserrat Light"/>
              </a:rPr>
              <a:t>Constitucionales</a:t>
            </a:r>
            <a:endParaRPr lang="en-US" sz="2000" b="1" spc="18" dirty="0">
              <a:solidFill>
                <a:schemeClr val="accent4">
                  <a:lumMod val="75000"/>
                </a:schemeClr>
              </a:solidFill>
              <a:latin typeface="Montserrat Classic"/>
              <a:ea typeface="Montserrat Light"/>
              <a:cs typeface="Montserrat Light"/>
              <a:sym typeface="Montserrat Light"/>
            </a:endParaRPr>
          </a:p>
        </p:txBody>
      </p:sp>
      <p:sp>
        <p:nvSpPr>
          <p:cNvPr id="41" name="CuadroTexto 40">
            <a:extLst>
              <a:ext uri="{FF2B5EF4-FFF2-40B4-BE49-F238E27FC236}">
                <a16:creationId xmlns:a16="http://schemas.microsoft.com/office/drawing/2014/main" id="{76E6FCED-6F95-4EEC-88EA-62A8D4192CB1}"/>
              </a:ext>
            </a:extLst>
          </p:cNvPr>
          <p:cNvSpPr txBox="1"/>
          <p:nvPr/>
        </p:nvSpPr>
        <p:spPr>
          <a:xfrm>
            <a:off x="52695" y="3082586"/>
            <a:ext cx="3323029" cy="409086"/>
          </a:xfrm>
          <a:prstGeom prst="rect">
            <a:avLst/>
          </a:prstGeom>
          <a:noFill/>
        </p:spPr>
        <p:txBody>
          <a:bodyPr wrap="square">
            <a:spAutoFit/>
          </a:bodyPr>
          <a:lstStyle/>
          <a:p>
            <a:pPr lvl="1" algn="just" defTabSz="914400">
              <a:lnSpc>
                <a:spcPts val="2700"/>
              </a:lnSpc>
            </a:pPr>
            <a:r>
              <a:rPr lang="es-ES" spc="18" dirty="0">
                <a:solidFill>
                  <a:srgbClr val="FF0000"/>
                </a:solidFill>
                <a:latin typeface="Montserrat Light"/>
                <a:ea typeface="Montserrat Light"/>
                <a:cs typeface="Montserrat Light"/>
                <a:sym typeface="Montserrat Light"/>
              </a:rPr>
              <a:t>1906    1918   1928    1932</a:t>
            </a:r>
            <a:r>
              <a:rPr lang="es-ES" spc="18" dirty="0">
                <a:solidFill>
                  <a:srgbClr val="053D57"/>
                </a:solidFill>
                <a:latin typeface="Montserrat Light"/>
                <a:ea typeface="Montserrat Light"/>
                <a:cs typeface="Montserrat Light"/>
                <a:sym typeface="Montserrat Light"/>
              </a:rPr>
              <a:t>.</a:t>
            </a:r>
          </a:p>
        </p:txBody>
      </p:sp>
      <p:grpSp>
        <p:nvGrpSpPr>
          <p:cNvPr id="40" name="Group 6">
            <a:extLst>
              <a:ext uri="{FF2B5EF4-FFF2-40B4-BE49-F238E27FC236}">
                <a16:creationId xmlns:a16="http://schemas.microsoft.com/office/drawing/2014/main" id="{7F7AF4A9-C63F-4E9C-9F12-203277250803}"/>
              </a:ext>
            </a:extLst>
          </p:cNvPr>
          <p:cNvGrpSpPr/>
          <p:nvPr/>
        </p:nvGrpSpPr>
        <p:grpSpPr>
          <a:xfrm>
            <a:off x="5378110" y="2794434"/>
            <a:ext cx="123113" cy="583431"/>
            <a:chOff x="0" y="0"/>
            <a:chExt cx="17639" cy="296253"/>
          </a:xfrm>
        </p:grpSpPr>
        <p:sp>
          <p:nvSpPr>
            <p:cNvPr id="42" name="Freeform 7">
              <a:extLst>
                <a:ext uri="{FF2B5EF4-FFF2-40B4-BE49-F238E27FC236}">
                  <a16:creationId xmlns:a16="http://schemas.microsoft.com/office/drawing/2014/main" id="{F6302C90-3A33-468E-8C4A-66E8DDCEF4A1}"/>
                </a:ext>
              </a:extLst>
            </p:cNvPr>
            <p:cNvSpPr/>
            <p:nvPr/>
          </p:nvSpPr>
          <p:spPr>
            <a:xfrm>
              <a:off x="0" y="0"/>
              <a:ext cx="17639" cy="296253"/>
            </a:xfrm>
            <a:custGeom>
              <a:avLst/>
              <a:gdLst/>
              <a:ahLst/>
              <a:cxnLst/>
              <a:rect l="l" t="t" r="r" b="b"/>
              <a:pathLst>
                <a:path w="17639" h="296253">
                  <a:moveTo>
                    <a:pt x="0" y="0"/>
                  </a:moveTo>
                  <a:lnTo>
                    <a:pt x="17639" y="0"/>
                  </a:lnTo>
                  <a:lnTo>
                    <a:pt x="17639" y="296253"/>
                  </a:lnTo>
                  <a:lnTo>
                    <a:pt x="0" y="296253"/>
                  </a:lnTo>
                  <a:close/>
                </a:path>
              </a:pathLst>
            </a:custGeom>
            <a:solidFill>
              <a:srgbClr val="807F82"/>
            </a:solidFill>
          </p:spPr>
        </p:sp>
        <p:sp>
          <p:nvSpPr>
            <p:cNvPr id="43" name="TextBox 8">
              <a:extLst>
                <a:ext uri="{FF2B5EF4-FFF2-40B4-BE49-F238E27FC236}">
                  <a16:creationId xmlns:a16="http://schemas.microsoft.com/office/drawing/2014/main" id="{CBD8DF28-5307-420E-A9EF-0416F7AFECE7}"/>
                </a:ext>
              </a:extLst>
            </p:cNvPr>
            <p:cNvSpPr txBox="1"/>
            <p:nvPr/>
          </p:nvSpPr>
          <p:spPr>
            <a:xfrm>
              <a:off x="0" y="-57150"/>
              <a:ext cx="17639" cy="353403"/>
            </a:xfrm>
            <a:prstGeom prst="rect">
              <a:avLst/>
            </a:prstGeom>
          </p:spPr>
          <p:txBody>
            <a:bodyPr lIns="50800" tIns="50800" rIns="50800" bIns="50800" rtlCol="0" anchor="ctr"/>
            <a:lstStyle/>
            <a:p>
              <a:pPr algn="ctr">
                <a:lnSpc>
                  <a:spcPts val="2700"/>
                </a:lnSpc>
              </a:pPr>
              <a:endParaRPr/>
            </a:p>
          </p:txBody>
        </p:sp>
      </p:grpSp>
      <p:sp>
        <p:nvSpPr>
          <p:cNvPr id="44" name="TextBox 28">
            <a:extLst>
              <a:ext uri="{FF2B5EF4-FFF2-40B4-BE49-F238E27FC236}">
                <a16:creationId xmlns:a16="http://schemas.microsoft.com/office/drawing/2014/main" id="{5C83BE87-5B3F-40E6-B18D-CA833434D748}"/>
              </a:ext>
            </a:extLst>
          </p:cNvPr>
          <p:cNvSpPr txBox="1"/>
          <p:nvPr/>
        </p:nvSpPr>
        <p:spPr>
          <a:xfrm>
            <a:off x="5068729" y="3412046"/>
            <a:ext cx="715957" cy="316753"/>
          </a:xfrm>
          <a:prstGeom prst="rect">
            <a:avLst/>
          </a:prstGeom>
        </p:spPr>
        <p:txBody>
          <a:bodyPr wrap="square" lIns="0" tIns="0" rIns="0" bIns="0" rtlCol="0" anchor="t">
            <a:spAutoFit/>
          </a:bodyPr>
          <a:lstStyle/>
          <a:p>
            <a:pPr algn="ctr">
              <a:lnSpc>
                <a:spcPts val="2700"/>
              </a:lnSpc>
              <a:spcBef>
                <a:spcPct val="0"/>
              </a:spcBef>
            </a:pPr>
            <a:r>
              <a:rPr lang="en-US" sz="1800" b="1" spc="18" dirty="0">
                <a:solidFill>
                  <a:srgbClr val="FF0000"/>
                </a:solidFill>
                <a:latin typeface="Montserrat Light"/>
                <a:ea typeface="Montserrat Light"/>
                <a:cs typeface="Montserrat Light"/>
                <a:sym typeface="Montserrat Light"/>
              </a:rPr>
              <a:t>1956</a:t>
            </a:r>
          </a:p>
        </p:txBody>
      </p:sp>
    </p:spTree>
    <p:extLst>
      <p:ext uri="{BB962C8B-B14F-4D97-AF65-F5344CB8AC3E}">
        <p14:creationId xmlns:p14="http://schemas.microsoft.com/office/powerpoint/2010/main" val="2573922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10" name="TextBox 8">
            <a:extLst>
              <a:ext uri="{FF2B5EF4-FFF2-40B4-BE49-F238E27FC236}">
                <a16:creationId xmlns:a16="http://schemas.microsoft.com/office/drawing/2014/main" id="{96DCB023-79C5-4134-86AC-DA90C5A52722}"/>
              </a:ext>
            </a:extLst>
          </p:cNvPr>
          <p:cNvSpPr txBox="1"/>
          <p:nvPr/>
        </p:nvSpPr>
        <p:spPr>
          <a:xfrm>
            <a:off x="4044950" y="283461"/>
            <a:ext cx="4029075" cy="512063"/>
          </a:xfrm>
          <a:prstGeom prst="rect">
            <a:avLst/>
          </a:prstGeom>
        </p:spPr>
        <p:txBody>
          <a:bodyPr wrap="square" lIns="0" tIns="0" rIns="0" bIns="0" rtlCol="0" anchor="t">
            <a:spAutoFit/>
          </a:bodyPr>
          <a:lstStyle/>
          <a:p>
            <a:pPr defTabSz="857250">
              <a:lnSpc>
                <a:spcPts val="4388"/>
              </a:lnSpc>
            </a:pPr>
            <a:r>
              <a:rPr lang="en-US" sz="2625" b="1" spc="-37" dirty="0">
                <a:solidFill>
                  <a:srgbClr val="F8FBFD"/>
                </a:solidFill>
                <a:latin typeface="Montserrat Classic"/>
                <a:ea typeface="Montserrat Classic Bold"/>
                <a:cs typeface="Montserrat Classic Bold"/>
                <a:sym typeface="Montserrat Classic Bold"/>
              </a:rPr>
              <a:t>LOS CONSTITUYENTE DE 1904</a:t>
            </a:r>
          </a:p>
        </p:txBody>
      </p:sp>
      <p:pic>
        <p:nvPicPr>
          <p:cNvPr id="9" name="Imagen 8">
            <a:extLst>
              <a:ext uri="{FF2B5EF4-FFF2-40B4-BE49-F238E27FC236}">
                <a16:creationId xmlns:a16="http://schemas.microsoft.com/office/drawing/2014/main" id="{A56C6885-19E1-46F4-8686-32248E29EF0D}"/>
              </a:ext>
            </a:extLst>
          </p:cNvPr>
          <p:cNvPicPr>
            <a:picLocks noChangeAspect="1"/>
          </p:cNvPicPr>
          <p:nvPr/>
        </p:nvPicPr>
        <p:blipFill>
          <a:blip r:embed="rId2"/>
          <a:stretch>
            <a:fillRect/>
          </a:stretch>
        </p:blipFill>
        <p:spPr>
          <a:xfrm>
            <a:off x="1903454" y="1221256"/>
            <a:ext cx="8605111" cy="3906387"/>
          </a:xfrm>
          <a:prstGeom prst="rect">
            <a:avLst/>
          </a:prstGeom>
        </p:spPr>
      </p:pic>
      <p:sp>
        <p:nvSpPr>
          <p:cNvPr id="11" name="TextBox 8">
            <a:extLst>
              <a:ext uri="{FF2B5EF4-FFF2-40B4-BE49-F238E27FC236}">
                <a16:creationId xmlns:a16="http://schemas.microsoft.com/office/drawing/2014/main" id="{470F6AD7-C9BC-4B3C-9DEA-F0CADDFA2D9E}"/>
              </a:ext>
            </a:extLst>
          </p:cNvPr>
          <p:cNvSpPr txBox="1"/>
          <p:nvPr/>
        </p:nvSpPr>
        <p:spPr>
          <a:xfrm>
            <a:off x="2100401" y="5189757"/>
            <a:ext cx="8211216" cy="1292662"/>
          </a:xfrm>
          <a:prstGeom prst="rect">
            <a:avLst/>
          </a:prstGeom>
        </p:spPr>
        <p:txBody>
          <a:bodyPr wrap="square" lIns="0" tIns="0" rIns="0" bIns="0" rtlCol="0" anchor="t">
            <a:spAutoFit/>
          </a:bodyPr>
          <a:lstStyle/>
          <a:p>
            <a:pPr defTabSz="914400"/>
            <a:r>
              <a:rPr lang="es-PA" sz="2800" spc="-39" dirty="0">
                <a:solidFill>
                  <a:schemeClr val="bg1"/>
                </a:solidFill>
                <a:latin typeface="Montserrat Classic"/>
                <a:ea typeface="Montserrat Classic Bold"/>
                <a:cs typeface="Montserrat Classic Bold"/>
                <a:sym typeface="Montserrat Classic Bold"/>
              </a:rPr>
              <a:t>Fue aprobada mediante una Asamblea nacional  constituyente, pero tomando como base la Constitución de la República de Colombia de 1886.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CFCC4DA-576D-475A-A307-F01F3300EED4}"/>
              </a:ext>
            </a:extLst>
          </p:cNvPr>
          <p:cNvSpPr txBox="1"/>
          <p:nvPr/>
        </p:nvSpPr>
        <p:spPr>
          <a:xfrm>
            <a:off x="1594320" y="2555755"/>
            <a:ext cx="9269297" cy="2308324"/>
          </a:xfrm>
          <a:prstGeom prst="rect">
            <a:avLst/>
          </a:prstGeom>
          <a:noFill/>
        </p:spPr>
        <p:txBody>
          <a:bodyPr wrap="square" rtlCol="0">
            <a:spAutoFit/>
          </a:bodyPr>
          <a:lstStyle/>
          <a:p>
            <a:pPr algn="ctr"/>
            <a:r>
              <a:rPr lang="es-PA" sz="4800" b="1" dirty="0">
                <a:solidFill>
                  <a:schemeClr val="tx2"/>
                </a:solidFill>
                <a:effectLst>
                  <a:outerShdw blurRad="38100" dist="38100" dir="2700000" algn="tl">
                    <a:srgbClr val="000000">
                      <a:alpha val="43137"/>
                    </a:srgbClr>
                  </a:outerShdw>
                </a:effectLst>
                <a:latin typeface="Montserrat Classic"/>
              </a:rPr>
              <a:t>Un reto colectivo de la sociedad para crear un futuro con seguridad y justicia</a:t>
            </a:r>
          </a:p>
        </p:txBody>
      </p:sp>
      <p:sp>
        <p:nvSpPr>
          <p:cNvPr id="2" name="Triángulo rectángulo 1"/>
          <p:cNvSpPr/>
          <p:nvPr/>
        </p:nvSpPr>
        <p:spPr>
          <a:xfrm>
            <a:off x="0" y="3242441"/>
            <a:ext cx="5675586" cy="3615559"/>
          </a:xfrm>
          <a:prstGeom prst="rtTriangle">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25CA9C87-9837-4BF4-B59F-C4C4A60B597F}"/>
              </a:ext>
            </a:extLst>
          </p:cNvPr>
          <p:cNvSpPr/>
          <p:nvPr/>
        </p:nvSpPr>
        <p:spPr>
          <a:xfrm>
            <a:off x="3612913" y="1127894"/>
            <a:ext cx="5458265"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PA" dirty="0"/>
              <a:t>“</a:t>
            </a:r>
            <a:r>
              <a:rPr lang="es-PA" dirty="0">
                <a:solidFill>
                  <a:srgbClr val="002855"/>
                </a:solidFill>
                <a:latin typeface="Montserrat Classic"/>
              </a:rPr>
              <a:t>2025 AÑO DE LA ALFABETIZACIÓN CONSTITUCIONAL PARA UNA NUEVA CONSTITUCIÓN </a:t>
            </a:r>
            <a:r>
              <a:rPr lang="es-PA" dirty="0">
                <a:solidFill>
                  <a:srgbClr val="002855"/>
                </a:solidFill>
              </a:rPr>
              <a:t>“</a:t>
            </a:r>
          </a:p>
        </p:txBody>
      </p:sp>
      <p:pic>
        <p:nvPicPr>
          <p:cNvPr id="6" name="Imagen 5">
            <a:extLst>
              <a:ext uri="{FF2B5EF4-FFF2-40B4-BE49-F238E27FC236}">
                <a16:creationId xmlns:a16="http://schemas.microsoft.com/office/drawing/2014/main" id="{05AEE4E4-AFED-4613-A5E9-6FC89BF78992}"/>
              </a:ext>
            </a:extLst>
          </p:cNvPr>
          <p:cNvPicPr>
            <a:picLocks noChangeAspect="1"/>
          </p:cNvPicPr>
          <p:nvPr/>
        </p:nvPicPr>
        <p:blipFill>
          <a:blip r:embed="rId2"/>
          <a:stretch>
            <a:fillRect/>
          </a:stretch>
        </p:blipFill>
        <p:spPr>
          <a:xfrm>
            <a:off x="113927" y="6064226"/>
            <a:ext cx="1767840" cy="793774"/>
          </a:xfrm>
          <a:prstGeom prst="rect">
            <a:avLst/>
          </a:prstGeom>
        </p:spPr>
      </p:pic>
      <p:pic>
        <p:nvPicPr>
          <p:cNvPr id="7" name="Imagen 6">
            <a:extLst>
              <a:ext uri="{FF2B5EF4-FFF2-40B4-BE49-F238E27FC236}">
                <a16:creationId xmlns:a16="http://schemas.microsoft.com/office/drawing/2014/main" id="{8007FA97-0B05-47CA-8314-0028EC3505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27" y="1127894"/>
            <a:ext cx="3278161" cy="1211383"/>
          </a:xfrm>
          <a:prstGeom prst="rect">
            <a:avLst/>
          </a:prstGeom>
        </p:spPr>
      </p:pic>
    </p:spTree>
    <p:extLst>
      <p:ext uri="{BB962C8B-B14F-4D97-AF65-F5344CB8AC3E}">
        <p14:creationId xmlns:p14="http://schemas.microsoft.com/office/powerpoint/2010/main" val="3421701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01C474-AC51-4B8C-9045-BCC806E738C1}"/>
              </a:ext>
            </a:extLst>
          </p:cNvPr>
          <p:cNvPicPr>
            <a:picLocks noChangeAspect="1"/>
          </p:cNvPicPr>
          <p:nvPr/>
        </p:nvPicPr>
        <p:blipFill>
          <a:blip r:embed="rId2"/>
          <a:stretch>
            <a:fillRect/>
          </a:stretch>
        </p:blipFill>
        <p:spPr>
          <a:xfrm>
            <a:off x="2567" y="4925506"/>
            <a:ext cx="3034924" cy="1932494"/>
          </a:xfrm>
          <a:prstGeom prst="rect">
            <a:avLst/>
          </a:prstGeom>
        </p:spPr>
      </p:pic>
      <p:pic>
        <p:nvPicPr>
          <p:cNvPr id="5" name="Imagen 4">
            <a:extLst>
              <a:ext uri="{FF2B5EF4-FFF2-40B4-BE49-F238E27FC236}">
                <a16:creationId xmlns:a16="http://schemas.microsoft.com/office/drawing/2014/main" id="{5BA494D2-BC17-49D7-8E6E-06BB802D226E}"/>
              </a:ext>
            </a:extLst>
          </p:cNvPr>
          <p:cNvPicPr>
            <a:picLocks noChangeAspect="1"/>
          </p:cNvPicPr>
          <p:nvPr/>
        </p:nvPicPr>
        <p:blipFill>
          <a:blip r:embed="rId3"/>
          <a:stretch>
            <a:fillRect/>
          </a:stretch>
        </p:blipFill>
        <p:spPr>
          <a:xfrm>
            <a:off x="0" y="949529"/>
            <a:ext cx="2638425" cy="895350"/>
          </a:xfrm>
          <a:prstGeom prst="rect">
            <a:avLst/>
          </a:prstGeom>
        </p:spPr>
      </p:pic>
      <p:sp>
        <p:nvSpPr>
          <p:cNvPr id="6" name="Rectángulo 5">
            <a:extLst>
              <a:ext uri="{FF2B5EF4-FFF2-40B4-BE49-F238E27FC236}">
                <a16:creationId xmlns:a16="http://schemas.microsoft.com/office/drawing/2014/main" id="{4E0BA109-CD0A-4C09-9A7D-6ABBB38FC4F5}"/>
              </a:ext>
            </a:extLst>
          </p:cNvPr>
          <p:cNvSpPr/>
          <p:nvPr/>
        </p:nvSpPr>
        <p:spPr>
          <a:xfrm>
            <a:off x="3496235" y="1844879"/>
            <a:ext cx="5889812" cy="461665"/>
          </a:xfrm>
          <a:prstGeom prst="rect">
            <a:avLst/>
          </a:prstGeom>
        </p:spPr>
        <p:txBody>
          <a:bodyPr wrap="square">
            <a:spAutoFit/>
          </a:bodyPr>
          <a:lstStyle/>
          <a:p>
            <a:r>
              <a:rPr lang="es-PA" sz="2400" b="1" dirty="0">
                <a:solidFill>
                  <a:schemeClr val="accent1">
                    <a:lumMod val="50000"/>
                  </a:schemeClr>
                </a:solidFill>
                <a:latin typeface="Montserrat Classic"/>
              </a:rPr>
              <a:t>     </a:t>
            </a:r>
            <a:endParaRPr lang="es-PA" sz="2400" dirty="0"/>
          </a:p>
        </p:txBody>
      </p:sp>
      <p:sp>
        <p:nvSpPr>
          <p:cNvPr id="2" name="Rectángulo 1">
            <a:extLst>
              <a:ext uri="{FF2B5EF4-FFF2-40B4-BE49-F238E27FC236}">
                <a16:creationId xmlns:a16="http://schemas.microsoft.com/office/drawing/2014/main" id="{39BEF0E9-52A3-45FF-9570-B1F7AC07F360}"/>
              </a:ext>
            </a:extLst>
          </p:cNvPr>
          <p:cNvSpPr/>
          <p:nvPr/>
        </p:nvSpPr>
        <p:spPr>
          <a:xfrm>
            <a:off x="2378584" y="2306544"/>
            <a:ext cx="8755581" cy="3279103"/>
          </a:xfrm>
          <a:prstGeom prst="rect">
            <a:avLst/>
          </a:prstGeom>
        </p:spPr>
        <p:txBody>
          <a:bodyPr wrap="square">
            <a:spAutoFit/>
          </a:bodyPr>
          <a:lstStyle/>
          <a:p>
            <a:pPr marL="267891" indent="-267891" algn="just" defTabSz="857250">
              <a:lnSpc>
                <a:spcPts val="2531"/>
              </a:lnSpc>
              <a:buFont typeface="Arial" panose="020B0604020202020204" pitchFamily="34" charset="0"/>
              <a:buChar char="•"/>
            </a:pPr>
            <a:r>
              <a:rPr lang="es-PA" b="1" spc="17" dirty="0">
                <a:solidFill>
                  <a:srgbClr val="003366"/>
                </a:solidFill>
                <a:latin typeface="Montserrat Classic"/>
                <a:ea typeface="Montserrat Light"/>
                <a:cs typeface="Montserrat Light"/>
                <a:sym typeface="Montserrat Light"/>
              </a:rPr>
              <a:t> </a:t>
            </a:r>
            <a:r>
              <a:rPr lang="es-PA" sz="2000" b="1" spc="17" dirty="0">
                <a:solidFill>
                  <a:srgbClr val="003366"/>
                </a:solidFill>
                <a:latin typeface="Montserrat Classic"/>
                <a:ea typeface="Montserrat Light"/>
                <a:cs typeface="Montserrat Light"/>
                <a:sym typeface="Montserrat Light"/>
              </a:rPr>
              <a:t>Enfoque individualista.</a:t>
            </a:r>
          </a:p>
          <a:p>
            <a:pPr marL="267891" indent="-267891" algn="just" defTabSz="857250">
              <a:lnSpc>
                <a:spcPts val="2531"/>
              </a:lnSpc>
              <a:buFont typeface="Arial" panose="020B0604020202020204" pitchFamily="34" charset="0"/>
              <a:buChar char="•"/>
            </a:pPr>
            <a:r>
              <a:rPr lang="es-PA" sz="2000" b="1" spc="17" dirty="0">
                <a:solidFill>
                  <a:srgbClr val="003366"/>
                </a:solidFill>
                <a:latin typeface="Montserrat Classic"/>
                <a:ea typeface="Montserrat Light"/>
                <a:cs typeface="Montserrat Light"/>
                <a:sym typeface="Montserrat Light"/>
              </a:rPr>
              <a:t> Estableció el gobierno republicano y democrático </a:t>
            </a:r>
          </a:p>
          <a:p>
            <a:pPr marL="267891" indent="-267891" algn="just" defTabSz="857250">
              <a:lnSpc>
                <a:spcPts val="2531"/>
              </a:lnSpc>
              <a:buFont typeface="Arial" panose="020B0604020202020204" pitchFamily="34" charset="0"/>
              <a:buChar char="•"/>
            </a:pPr>
            <a:r>
              <a:rPr lang="es-PA" sz="2000" b="1" spc="17" dirty="0">
                <a:solidFill>
                  <a:srgbClr val="003366"/>
                </a:solidFill>
                <a:latin typeface="Montserrat Classic"/>
                <a:ea typeface="Montserrat Light"/>
                <a:cs typeface="Montserrat Light"/>
                <a:sym typeface="Montserrat Light"/>
              </a:rPr>
              <a:t> Instauró el régimen presidencial y el sufragio universal, y estatuyo los tres poderes  del Estado.</a:t>
            </a:r>
          </a:p>
          <a:p>
            <a:pPr marL="267891" indent="-267891" algn="just" defTabSz="857250">
              <a:lnSpc>
                <a:spcPts val="2531"/>
              </a:lnSpc>
              <a:buFont typeface="Arial" panose="020B0604020202020204" pitchFamily="34" charset="0"/>
              <a:buChar char="•"/>
            </a:pPr>
            <a:r>
              <a:rPr lang="es-ES" sz="2000" b="1" spc="17" dirty="0">
                <a:solidFill>
                  <a:srgbClr val="003366"/>
                </a:solidFill>
                <a:latin typeface="Montserrat Classic"/>
                <a:ea typeface="Montserrat Light"/>
                <a:cs typeface="Montserrat Light"/>
                <a:sym typeface="Montserrat Light"/>
              </a:rPr>
              <a:t>Sufrió 4 enmiendas sin cambiar su Espíritu,  en 1906, 1918, 1928 y 1932.</a:t>
            </a:r>
          </a:p>
          <a:p>
            <a:pPr marL="267891" indent="-267891" algn="just" defTabSz="857250">
              <a:lnSpc>
                <a:spcPts val="2531"/>
              </a:lnSpc>
              <a:buFont typeface="Arial" panose="020B0604020202020204" pitchFamily="34" charset="0"/>
              <a:buChar char="•"/>
            </a:pPr>
            <a:r>
              <a:rPr lang="es-ES" sz="2000" b="1" spc="17" dirty="0">
                <a:solidFill>
                  <a:srgbClr val="003366"/>
                </a:solidFill>
                <a:latin typeface="Montserrat Classic"/>
                <a:ea typeface="Montserrat Light"/>
                <a:cs typeface="Montserrat Light"/>
                <a:sym typeface="Montserrat Light"/>
              </a:rPr>
              <a:t>Se mantuvo la inexistencia  de contenido social se mantuvo por 37 años.</a:t>
            </a:r>
          </a:p>
          <a:p>
            <a:pPr marL="267891" indent="-267891" algn="just" defTabSz="857250">
              <a:lnSpc>
                <a:spcPts val="2531"/>
              </a:lnSpc>
              <a:buFont typeface="Arial" panose="020B0604020202020204" pitchFamily="34" charset="0"/>
              <a:buChar char="•"/>
            </a:pPr>
            <a:r>
              <a:rPr lang="es-ES" sz="2000" b="1" spc="17" dirty="0">
                <a:solidFill>
                  <a:srgbClr val="003366"/>
                </a:solidFill>
                <a:latin typeface="Montserrat Classic"/>
                <a:ea typeface="Montserrat Light"/>
                <a:cs typeface="Montserrat Light"/>
                <a:sym typeface="Montserrat Light"/>
              </a:rPr>
              <a:t>El método de reforma constitucional era por la aprobación de dos asambleas consecutivas, formula seguida por la de 1941.</a:t>
            </a:r>
          </a:p>
          <a:p>
            <a:pPr marL="267891" indent="-267891" algn="just" defTabSz="857250">
              <a:lnSpc>
                <a:spcPts val="2531"/>
              </a:lnSpc>
              <a:buFont typeface="Arial" panose="020B0604020202020204" pitchFamily="34" charset="0"/>
              <a:buChar char="•"/>
            </a:pPr>
            <a:r>
              <a:rPr lang="es-ES" sz="2000" b="1" spc="17" dirty="0">
                <a:solidFill>
                  <a:srgbClr val="003366"/>
                </a:solidFill>
                <a:latin typeface="Montserrat Classic"/>
                <a:ea typeface="Montserrat Light"/>
                <a:cs typeface="Montserrat Light"/>
                <a:sym typeface="Montserrat Light"/>
              </a:rPr>
              <a:t>El presidente y los diputados eran elegidos por 4 años</a:t>
            </a:r>
          </a:p>
          <a:p>
            <a:pPr marL="267891" indent="-267891" algn="just" defTabSz="857250">
              <a:lnSpc>
                <a:spcPts val="2531"/>
              </a:lnSpc>
              <a:buFont typeface="Arial" panose="020B0604020202020204" pitchFamily="34" charset="0"/>
              <a:buChar char="•"/>
            </a:pPr>
            <a:endParaRPr lang="es-ES" spc="17" dirty="0">
              <a:latin typeface="Montserrat Light"/>
              <a:ea typeface="Montserrat Light"/>
              <a:cs typeface="Montserrat Light"/>
              <a:sym typeface="Montserrat Light"/>
            </a:endParaRPr>
          </a:p>
        </p:txBody>
      </p:sp>
      <p:sp>
        <p:nvSpPr>
          <p:cNvPr id="7" name="Rectángulo 6">
            <a:extLst>
              <a:ext uri="{FF2B5EF4-FFF2-40B4-BE49-F238E27FC236}">
                <a16:creationId xmlns:a16="http://schemas.microsoft.com/office/drawing/2014/main" id="{C26A64F6-6A7A-4793-8695-1DEABE84B985}"/>
              </a:ext>
            </a:extLst>
          </p:cNvPr>
          <p:cNvSpPr/>
          <p:nvPr/>
        </p:nvSpPr>
        <p:spPr>
          <a:xfrm>
            <a:off x="4480111" y="1272353"/>
            <a:ext cx="3922059" cy="461665"/>
          </a:xfrm>
          <a:prstGeom prst="rect">
            <a:avLst/>
          </a:prstGeom>
        </p:spPr>
        <p:txBody>
          <a:bodyPr wrap="square">
            <a:spAutoFit/>
          </a:bodyPr>
          <a:lstStyle/>
          <a:p>
            <a:r>
              <a:rPr lang="es-PA" sz="2400" b="1" dirty="0">
                <a:solidFill>
                  <a:schemeClr val="accent1">
                    <a:lumMod val="50000"/>
                  </a:schemeClr>
                </a:solidFill>
                <a:latin typeface="Montserrat Classic"/>
              </a:rPr>
              <a:t>CONSTITUCION DE 1904</a:t>
            </a:r>
            <a:endParaRPr lang="es-PA" sz="2400" dirty="0"/>
          </a:p>
        </p:txBody>
      </p:sp>
    </p:spTree>
    <p:extLst>
      <p:ext uri="{BB962C8B-B14F-4D97-AF65-F5344CB8AC3E}">
        <p14:creationId xmlns:p14="http://schemas.microsoft.com/office/powerpoint/2010/main" val="4103537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01C474-AC51-4B8C-9045-BCC806E738C1}"/>
              </a:ext>
            </a:extLst>
          </p:cNvPr>
          <p:cNvPicPr>
            <a:picLocks noChangeAspect="1"/>
          </p:cNvPicPr>
          <p:nvPr/>
        </p:nvPicPr>
        <p:blipFill>
          <a:blip r:embed="rId2"/>
          <a:stretch>
            <a:fillRect/>
          </a:stretch>
        </p:blipFill>
        <p:spPr>
          <a:xfrm>
            <a:off x="2567" y="4925506"/>
            <a:ext cx="3034924" cy="1932494"/>
          </a:xfrm>
          <a:prstGeom prst="rect">
            <a:avLst/>
          </a:prstGeom>
        </p:spPr>
      </p:pic>
      <p:pic>
        <p:nvPicPr>
          <p:cNvPr id="5" name="Imagen 4">
            <a:extLst>
              <a:ext uri="{FF2B5EF4-FFF2-40B4-BE49-F238E27FC236}">
                <a16:creationId xmlns:a16="http://schemas.microsoft.com/office/drawing/2014/main" id="{5BA494D2-BC17-49D7-8E6E-06BB802D226E}"/>
              </a:ext>
            </a:extLst>
          </p:cNvPr>
          <p:cNvPicPr>
            <a:picLocks noChangeAspect="1"/>
          </p:cNvPicPr>
          <p:nvPr/>
        </p:nvPicPr>
        <p:blipFill>
          <a:blip r:embed="rId3"/>
          <a:stretch>
            <a:fillRect/>
          </a:stretch>
        </p:blipFill>
        <p:spPr>
          <a:xfrm>
            <a:off x="0" y="949529"/>
            <a:ext cx="2638425" cy="895350"/>
          </a:xfrm>
          <a:prstGeom prst="rect">
            <a:avLst/>
          </a:prstGeom>
        </p:spPr>
      </p:pic>
      <p:sp>
        <p:nvSpPr>
          <p:cNvPr id="6" name="Rectángulo 5">
            <a:extLst>
              <a:ext uri="{FF2B5EF4-FFF2-40B4-BE49-F238E27FC236}">
                <a16:creationId xmlns:a16="http://schemas.microsoft.com/office/drawing/2014/main" id="{4E0BA109-CD0A-4C09-9A7D-6ABBB38FC4F5}"/>
              </a:ext>
            </a:extLst>
          </p:cNvPr>
          <p:cNvSpPr/>
          <p:nvPr/>
        </p:nvSpPr>
        <p:spPr>
          <a:xfrm>
            <a:off x="3496235" y="1844879"/>
            <a:ext cx="5889812" cy="461665"/>
          </a:xfrm>
          <a:prstGeom prst="rect">
            <a:avLst/>
          </a:prstGeom>
        </p:spPr>
        <p:txBody>
          <a:bodyPr wrap="square">
            <a:spAutoFit/>
          </a:bodyPr>
          <a:lstStyle/>
          <a:p>
            <a:r>
              <a:rPr lang="es-PA" sz="2400" b="1" dirty="0">
                <a:solidFill>
                  <a:schemeClr val="accent1">
                    <a:lumMod val="50000"/>
                  </a:schemeClr>
                </a:solidFill>
                <a:latin typeface="Montserrat Classic"/>
              </a:rPr>
              <a:t>     </a:t>
            </a:r>
            <a:endParaRPr lang="es-PA" sz="2400" dirty="0"/>
          </a:p>
        </p:txBody>
      </p:sp>
      <p:sp>
        <p:nvSpPr>
          <p:cNvPr id="7" name="Rectángulo 6">
            <a:extLst>
              <a:ext uri="{FF2B5EF4-FFF2-40B4-BE49-F238E27FC236}">
                <a16:creationId xmlns:a16="http://schemas.microsoft.com/office/drawing/2014/main" id="{C26A64F6-6A7A-4793-8695-1DEABE84B985}"/>
              </a:ext>
            </a:extLst>
          </p:cNvPr>
          <p:cNvSpPr/>
          <p:nvPr/>
        </p:nvSpPr>
        <p:spPr>
          <a:xfrm>
            <a:off x="4350123" y="1659430"/>
            <a:ext cx="3922059" cy="461665"/>
          </a:xfrm>
          <a:prstGeom prst="rect">
            <a:avLst/>
          </a:prstGeom>
        </p:spPr>
        <p:txBody>
          <a:bodyPr wrap="square">
            <a:spAutoFit/>
          </a:bodyPr>
          <a:lstStyle/>
          <a:p>
            <a:r>
              <a:rPr lang="es-PA" sz="2400" b="1" dirty="0">
                <a:solidFill>
                  <a:schemeClr val="accent1">
                    <a:lumMod val="50000"/>
                  </a:schemeClr>
                </a:solidFill>
                <a:latin typeface="Montserrat Classic"/>
              </a:rPr>
              <a:t>CONSTITUCION DE 1904</a:t>
            </a:r>
            <a:endParaRPr lang="es-PA" sz="2400" dirty="0"/>
          </a:p>
        </p:txBody>
      </p:sp>
      <p:sp>
        <p:nvSpPr>
          <p:cNvPr id="3" name="Rectángulo 2">
            <a:extLst>
              <a:ext uri="{FF2B5EF4-FFF2-40B4-BE49-F238E27FC236}">
                <a16:creationId xmlns:a16="http://schemas.microsoft.com/office/drawing/2014/main" id="{409759AB-E158-4E3E-A8E2-0FC870D6F310}"/>
              </a:ext>
            </a:extLst>
          </p:cNvPr>
          <p:cNvSpPr/>
          <p:nvPr/>
        </p:nvSpPr>
        <p:spPr>
          <a:xfrm>
            <a:off x="2268070" y="2749269"/>
            <a:ext cx="8086164" cy="2637902"/>
          </a:xfrm>
          <a:prstGeom prst="rect">
            <a:avLst/>
          </a:prstGeom>
        </p:spPr>
        <p:txBody>
          <a:bodyPr wrap="square">
            <a:spAutoFit/>
          </a:bodyPr>
          <a:lstStyle/>
          <a:p>
            <a:pPr marL="285750" indent="-285750" algn="just" defTabSz="857250">
              <a:lnSpc>
                <a:spcPts val="2531"/>
              </a:lnSpc>
              <a:buFont typeface="Wingdings" panose="05000000000000000000" pitchFamily="2" charset="2"/>
              <a:buChar char="Ø"/>
            </a:pPr>
            <a:r>
              <a:rPr lang="es-ES" sz="2800" b="1" u="sng" spc="17" dirty="0">
                <a:solidFill>
                  <a:srgbClr val="002855"/>
                </a:solidFill>
                <a:latin typeface="Montserrat Classic"/>
                <a:ea typeface="Montserrat Light"/>
                <a:cs typeface="Montserrat Light"/>
                <a:sym typeface="Montserrat Light"/>
              </a:rPr>
              <a:t>Resaltamos el Art. 136:</a:t>
            </a:r>
          </a:p>
          <a:p>
            <a:pPr algn="just" defTabSz="857250">
              <a:lnSpc>
                <a:spcPts val="2531"/>
              </a:lnSpc>
            </a:pPr>
            <a:r>
              <a:rPr lang="es-ES" sz="2800" b="1" u="sng" spc="17" dirty="0">
                <a:solidFill>
                  <a:srgbClr val="002855"/>
                </a:solidFill>
                <a:latin typeface="Montserrat Classic"/>
                <a:ea typeface="Montserrat Light"/>
                <a:cs typeface="Montserrat Light"/>
                <a:sym typeface="Montserrat Light"/>
              </a:rPr>
              <a:t> </a:t>
            </a:r>
          </a:p>
          <a:p>
            <a:pPr algn="just" defTabSz="857250">
              <a:lnSpc>
                <a:spcPts val="2531"/>
              </a:lnSpc>
            </a:pPr>
            <a:r>
              <a:rPr lang="es-ES" sz="2000" spc="17" dirty="0">
                <a:solidFill>
                  <a:srgbClr val="002855"/>
                </a:solidFill>
                <a:latin typeface="Montserrat Classic"/>
                <a:ea typeface="Montserrat Light"/>
                <a:cs typeface="Montserrat Light"/>
                <a:sym typeface="Montserrat Light"/>
              </a:rPr>
              <a:t>Autorizó la intervención militar del gobierno de Estados Unidos de América en cualquier punto de la República de Panamá, para restablecer la paz pública y el orden constitucional  si hubiere sido turbado, en vista de que por el Tratado Hay-</a:t>
            </a:r>
            <a:r>
              <a:rPr lang="es-ES" sz="2000" spc="17" dirty="0" err="1">
                <a:solidFill>
                  <a:srgbClr val="002855"/>
                </a:solidFill>
                <a:latin typeface="Montserrat Classic"/>
                <a:ea typeface="Montserrat Light"/>
                <a:cs typeface="Montserrat Light"/>
                <a:sym typeface="Montserrat Light"/>
              </a:rPr>
              <a:t>Buneau</a:t>
            </a:r>
            <a:r>
              <a:rPr lang="es-ES" sz="2000" spc="17" dirty="0">
                <a:solidFill>
                  <a:srgbClr val="002855"/>
                </a:solidFill>
                <a:latin typeface="Montserrat Classic"/>
                <a:ea typeface="Montserrat Light"/>
                <a:cs typeface="Montserrat Light"/>
                <a:sym typeface="Montserrat Light"/>
              </a:rPr>
              <a:t> Varilla la reciente República acepto que esa nación garantizara su independencia y su soberanía .</a:t>
            </a:r>
            <a:endParaRPr lang="en-US" sz="2000" spc="17" dirty="0">
              <a:solidFill>
                <a:srgbClr val="002855"/>
              </a:solidFill>
              <a:latin typeface="Montserrat Classic"/>
              <a:ea typeface="Montserrat Light"/>
              <a:cs typeface="Montserrat Light"/>
              <a:sym typeface="Montserrat Light"/>
            </a:endParaRPr>
          </a:p>
          <a:p>
            <a:pPr marL="267891" indent="-267891" algn="just" defTabSz="857250">
              <a:lnSpc>
                <a:spcPts val="2531"/>
              </a:lnSpc>
              <a:buFont typeface="Arial" panose="020B0604020202020204" pitchFamily="34" charset="0"/>
              <a:buChar char="•"/>
            </a:pPr>
            <a:endParaRPr lang="en-US" spc="17" dirty="0">
              <a:solidFill>
                <a:srgbClr val="002855"/>
              </a:solidFill>
              <a:latin typeface="Montserrat Classic"/>
              <a:ea typeface="Montserrat Light"/>
              <a:cs typeface="Montserrat Light"/>
              <a:sym typeface="Montserrat Light"/>
            </a:endParaRPr>
          </a:p>
        </p:txBody>
      </p:sp>
    </p:spTree>
    <p:extLst>
      <p:ext uri="{BB962C8B-B14F-4D97-AF65-F5344CB8AC3E}">
        <p14:creationId xmlns:p14="http://schemas.microsoft.com/office/powerpoint/2010/main" val="4248330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01C474-AC51-4B8C-9045-BCC806E738C1}"/>
              </a:ext>
            </a:extLst>
          </p:cNvPr>
          <p:cNvPicPr>
            <a:picLocks noChangeAspect="1"/>
          </p:cNvPicPr>
          <p:nvPr/>
        </p:nvPicPr>
        <p:blipFill>
          <a:blip r:embed="rId2"/>
          <a:stretch>
            <a:fillRect/>
          </a:stretch>
        </p:blipFill>
        <p:spPr>
          <a:xfrm>
            <a:off x="2567" y="4925506"/>
            <a:ext cx="3034924" cy="1932494"/>
          </a:xfrm>
          <a:prstGeom prst="rect">
            <a:avLst/>
          </a:prstGeom>
        </p:spPr>
      </p:pic>
      <p:pic>
        <p:nvPicPr>
          <p:cNvPr id="5" name="Imagen 4">
            <a:extLst>
              <a:ext uri="{FF2B5EF4-FFF2-40B4-BE49-F238E27FC236}">
                <a16:creationId xmlns:a16="http://schemas.microsoft.com/office/drawing/2014/main" id="{5BA494D2-BC17-49D7-8E6E-06BB802D226E}"/>
              </a:ext>
            </a:extLst>
          </p:cNvPr>
          <p:cNvPicPr>
            <a:picLocks noChangeAspect="1"/>
          </p:cNvPicPr>
          <p:nvPr/>
        </p:nvPicPr>
        <p:blipFill>
          <a:blip r:embed="rId3"/>
          <a:stretch>
            <a:fillRect/>
          </a:stretch>
        </p:blipFill>
        <p:spPr>
          <a:xfrm>
            <a:off x="0" y="949529"/>
            <a:ext cx="2638425" cy="895350"/>
          </a:xfrm>
          <a:prstGeom prst="rect">
            <a:avLst/>
          </a:prstGeom>
        </p:spPr>
      </p:pic>
      <p:sp>
        <p:nvSpPr>
          <p:cNvPr id="6" name="Rectángulo 5">
            <a:extLst>
              <a:ext uri="{FF2B5EF4-FFF2-40B4-BE49-F238E27FC236}">
                <a16:creationId xmlns:a16="http://schemas.microsoft.com/office/drawing/2014/main" id="{4E0BA109-CD0A-4C09-9A7D-6ABBB38FC4F5}"/>
              </a:ext>
            </a:extLst>
          </p:cNvPr>
          <p:cNvSpPr/>
          <p:nvPr/>
        </p:nvSpPr>
        <p:spPr>
          <a:xfrm>
            <a:off x="3366246" y="2157923"/>
            <a:ext cx="5889812" cy="461665"/>
          </a:xfrm>
          <a:prstGeom prst="rect">
            <a:avLst/>
          </a:prstGeom>
        </p:spPr>
        <p:txBody>
          <a:bodyPr wrap="square">
            <a:spAutoFit/>
          </a:bodyPr>
          <a:lstStyle/>
          <a:p>
            <a:r>
              <a:rPr lang="es-PA" sz="2400" b="1" dirty="0">
                <a:solidFill>
                  <a:schemeClr val="accent1">
                    <a:lumMod val="50000"/>
                  </a:schemeClr>
                </a:solidFill>
                <a:latin typeface="Montserrat Classic"/>
              </a:rPr>
              <a:t>     </a:t>
            </a:r>
            <a:endParaRPr lang="es-PA" sz="2400" dirty="0"/>
          </a:p>
        </p:txBody>
      </p:sp>
      <p:sp>
        <p:nvSpPr>
          <p:cNvPr id="7" name="Rectángulo 6">
            <a:extLst>
              <a:ext uri="{FF2B5EF4-FFF2-40B4-BE49-F238E27FC236}">
                <a16:creationId xmlns:a16="http://schemas.microsoft.com/office/drawing/2014/main" id="{C26A64F6-6A7A-4793-8695-1DEABE84B985}"/>
              </a:ext>
            </a:extLst>
          </p:cNvPr>
          <p:cNvSpPr/>
          <p:nvPr/>
        </p:nvSpPr>
        <p:spPr>
          <a:xfrm>
            <a:off x="4350123" y="1659430"/>
            <a:ext cx="3922059" cy="461665"/>
          </a:xfrm>
          <a:prstGeom prst="rect">
            <a:avLst/>
          </a:prstGeom>
        </p:spPr>
        <p:txBody>
          <a:bodyPr wrap="square">
            <a:spAutoFit/>
          </a:bodyPr>
          <a:lstStyle/>
          <a:p>
            <a:r>
              <a:rPr lang="es-PA" sz="2400" b="1" dirty="0">
                <a:solidFill>
                  <a:schemeClr val="accent1">
                    <a:lumMod val="50000"/>
                  </a:schemeClr>
                </a:solidFill>
                <a:latin typeface="Montserrat Classic"/>
              </a:rPr>
              <a:t>CONSTITUCION DE 1941</a:t>
            </a:r>
            <a:endParaRPr lang="es-PA" sz="2400" dirty="0"/>
          </a:p>
        </p:txBody>
      </p:sp>
      <p:sp>
        <p:nvSpPr>
          <p:cNvPr id="2" name="Rectángulo 1">
            <a:extLst>
              <a:ext uri="{FF2B5EF4-FFF2-40B4-BE49-F238E27FC236}">
                <a16:creationId xmlns:a16="http://schemas.microsoft.com/office/drawing/2014/main" id="{C4DE3402-BD08-4FB3-A11C-C15CC9210C49}"/>
              </a:ext>
            </a:extLst>
          </p:cNvPr>
          <p:cNvSpPr/>
          <p:nvPr/>
        </p:nvSpPr>
        <p:spPr>
          <a:xfrm>
            <a:off x="1908710" y="2774197"/>
            <a:ext cx="9064862" cy="2644698"/>
          </a:xfrm>
          <a:prstGeom prst="rect">
            <a:avLst/>
          </a:prstGeom>
        </p:spPr>
        <p:txBody>
          <a:bodyPr wrap="square">
            <a:spAutoFit/>
          </a:bodyPr>
          <a:lstStyle/>
          <a:p>
            <a:pPr marL="285750" indent="-285750" algn="just" defTabSz="857250">
              <a:lnSpc>
                <a:spcPts val="2531"/>
              </a:lnSpc>
              <a:buFont typeface="Arial" panose="020B0604020202020204" pitchFamily="34" charset="0"/>
              <a:buChar char="•"/>
            </a:pPr>
            <a:r>
              <a:rPr lang="es-PA" sz="2000" b="1" spc="17" dirty="0">
                <a:solidFill>
                  <a:srgbClr val="003366"/>
                </a:solidFill>
                <a:latin typeface="Montserrat Light"/>
                <a:ea typeface="Montserrat Light"/>
                <a:cs typeface="Montserrat Light"/>
                <a:sym typeface="Montserrat Light"/>
              </a:rPr>
              <a:t>Aprobada mediante Acto Legislativo por la Asamblea Nacional elegida el año anterior, en virtud de un proyecto que presentara Arnulfo Arias Madrid  presidente de la República, lo cual  derogó la cláusula de reforma del Estatuto de 1904. Y convocó un plebiscito para que la ciudadanía se pronunciara si aprobaba o no, la nueva carta Magna.</a:t>
            </a:r>
          </a:p>
          <a:p>
            <a:pPr algn="just" defTabSz="857250">
              <a:lnSpc>
                <a:spcPts val="2531"/>
              </a:lnSpc>
            </a:pPr>
            <a:endParaRPr lang="es-PA" sz="2000" b="1" spc="17" dirty="0">
              <a:solidFill>
                <a:srgbClr val="003366"/>
              </a:solidFill>
              <a:latin typeface="Montserrat Light"/>
              <a:ea typeface="Montserrat Light"/>
              <a:cs typeface="Montserrat Light"/>
              <a:sym typeface="Montserrat Light"/>
            </a:endParaRPr>
          </a:p>
          <a:p>
            <a:pPr marL="285750" indent="-285750" algn="just" defTabSz="857250">
              <a:lnSpc>
                <a:spcPts val="2531"/>
              </a:lnSpc>
              <a:buFont typeface="Arial" panose="020B0604020202020204" pitchFamily="34" charset="0"/>
              <a:buChar char="•"/>
            </a:pPr>
            <a:r>
              <a:rPr lang="es-PA" sz="2000" b="1" spc="17" dirty="0">
                <a:solidFill>
                  <a:srgbClr val="003366"/>
                </a:solidFill>
                <a:latin typeface="Montserrat Light"/>
                <a:ea typeface="Montserrat Light"/>
                <a:cs typeface="Montserrat Light"/>
                <a:sym typeface="Montserrat Light"/>
              </a:rPr>
              <a:t> Sus aspectos al extremo negativos fueron su carácter racista y la extensión retroactiva del periodo presidencial y de los diputados a 6 años.</a:t>
            </a:r>
          </a:p>
        </p:txBody>
      </p:sp>
    </p:spTree>
    <p:extLst>
      <p:ext uri="{BB962C8B-B14F-4D97-AF65-F5344CB8AC3E}">
        <p14:creationId xmlns:p14="http://schemas.microsoft.com/office/powerpoint/2010/main" val="3350352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01C474-AC51-4B8C-9045-BCC806E738C1}"/>
              </a:ext>
            </a:extLst>
          </p:cNvPr>
          <p:cNvPicPr>
            <a:picLocks noChangeAspect="1"/>
          </p:cNvPicPr>
          <p:nvPr/>
        </p:nvPicPr>
        <p:blipFill>
          <a:blip r:embed="rId2"/>
          <a:stretch>
            <a:fillRect/>
          </a:stretch>
        </p:blipFill>
        <p:spPr>
          <a:xfrm>
            <a:off x="2567" y="4925506"/>
            <a:ext cx="3034924" cy="1932494"/>
          </a:xfrm>
          <a:prstGeom prst="rect">
            <a:avLst/>
          </a:prstGeom>
        </p:spPr>
      </p:pic>
      <p:pic>
        <p:nvPicPr>
          <p:cNvPr id="5" name="Imagen 4">
            <a:extLst>
              <a:ext uri="{FF2B5EF4-FFF2-40B4-BE49-F238E27FC236}">
                <a16:creationId xmlns:a16="http://schemas.microsoft.com/office/drawing/2014/main" id="{5BA494D2-BC17-49D7-8E6E-06BB802D226E}"/>
              </a:ext>
            </a:extLst>
          </p:cNvPr>
          <p:cNvPicPr>
            <a:picLocks noChangeAspect="1"/>
          </p:cNvPicPr>
          <p:nvPr/>
        </p:nvPicPr>
        <p:blipFill>
          <a:blip r:embed="rId3"/>
          <a:stretch>
            <a:fillRect/>
          </a:stretch>
        </p:blipFill>
        <p:spPr>
          <a:xfrm>
            <a:off x="0" y="949529"/>
            <a:ext cx="2638425" cy="895350"/>
          </a:xfrm>
          <a:prstGeom prst="rect">
            <a:avLst/>
          </a:prstGeom>
        </p:spPr>
      </p:pic>
      <p:sp>
        <p:nvSpPr>
          <p:cNvPr id="6" name="Rectángulo 5">
            <a:extLst>
              <a:ext uri="{FF2B5EF4-FFF2-40B4-BE49-F238E27FC236}">
                <a16:creationId xmlns:a16="http://schemas.microsoft.com/office/drawing/2014/main" id="{4E0BA109-CD0A-4C09-9A7D-6ABBB38FC4F5}"/>
              </a:ext>
            </a:extLst>
          </p:cNvPr>
          <p:cNvSpPr/>
          <p:nvPr/>
        </p:nvSpPr>
        <p:spPr>
          <a:xfrm>
            <a:off x="3496235" y="1844879"/>
            <a:ext cx="5889812" cy="461665"/>
          </a:xfrm>
          <a:prstGeom prst="rect">
            <a:avLst/>
          </a:prstGeom>
        </p:spPr>
        <p:txBody>
          <a:bodyPr wrap="square">
            <a:spAutoFit/>
          </a:bodyPr>
          <a:lstStyle/>
          <a:p>
            <a:r>
              <a:rPr lang="es-PA" sz="2400" b="1" dirty="0">
                <a:solidFill>
                  <a:schemeClr val="accent1">
                    <a:lumMod val="50000"/>
                  </a:schemeClr>
                </a:solidFill>
                <a:latin typeface="Montserrat Classic"/>
              </a:rPr>
              <a:t>     </a:t>
            </a:r>
            <a:endParaRPr lang="es-PA" sz="2400" dirty="0"/>
          </a:p>
        </p:txBody>
      </p:sp>
      <p:sp>
        <p:nvSpPr>
          <p:cNvPr id="7" name="Rectángulo 6">
            <a:extLst>
              <a:ext uri="{FF2B5EF4-FFF2-40B4-BE49-F238E27FC236}">
                <a16:creationId xmlns:a16="http://schemas.microsoft.com/office/drawing/2014/main" id="{C26A64F6-6A7A-4793-8695-1DEABE84B985}"/>
              </a:ext>
            </a:extLst>
          </p:cNvPr>
          <p:cNvSpPr/>
          <p:nvPr/>
        </p:nvSpPr>
        <p:spPr>
          <a:xfrm>
            <a:off x="4480111" y="1614046"/>
            <a:ext cx="3922059" cy="461665"/>
          </a:xfrm>
          <a:prstGeom prst="rect">
            <a:avLst/>
          </a:prstGeom>
        </p:spPr>
        <p:txBody>
          <a:bodyPr wrap="square">
            <a:spAutoFit/>
          </a:bodyPr>
          <a:lstStyle/>
          <a:p>
            <a:r>
              <a:rPr lang="es-PA" sz="2400" b="1" dirty="0">
                <a:solidFill>
                  <a:schemeClr val="accent1">
                    <a:lumMod val="50000"/>
                  </a:schemeClr>
                </a:solidFill>
                <a:latin typeface="Montserrat Classic"/>
              </a:rPr>
              <a:t>CONSTITUCION DE 1941</a:t>
            </a:r>
            <a:endParaRPr lang="es-PA" sz="2400" dirty="0"/>
          </a:p>
        </p:txBody>
      </p:sp>
      <p:sp>
        <p:nvSpPr>
          <p:cNvPr id="2" name="Rectángulo 1">
            <a:extLst>
              <a:ext uri="{FF2B5EF4-FFF2-40B4-BE49-F238E27FC236}">
                <a16:creationId xmlns:a16="http://schemas.microsoft.com/office/drawing/2014/main" id="{BE9EFD3E-4D3C-4180-AD91-292DD88B4311}"/>
              </a:ext>
            </a:extLst>
          </p:cNvPr>
          <p:cNvSpPr/>
          <p:nvPr/>
        </p:nvSpPr>
        <p:spPr>
          <a:xfrm>
            <a:off x="1824317" y="2968532"/>
            <a:ext cx="8543365" cy="2003497"/>
          </a:xfrm>
          <a:prstGeom prst="rect">
            <a:avLst/>
          </a:prstGeom>
        </p:spPr>
        <p:txBody>
          <a:bodyPr wrap="square">
            <a:spAutoFit/>
          </a:bodyPr>
          <a:lstStyle/>
          <a:p>
            <a:pPr marL="285750" indent="-285750" algn="just" defTabSz="857250">
              <a:lnSpc>
                <a:spcPts val="2531"/>
              </a:lnSpc>
              <a:buFont typeface="Arial" panose="020B0604020202020204" pitchFamily="34" charset="0"/>
              <a:buChar char="•"/>
            </a:pPr>
            <a:r>
              <a:rPr lang="es-PA" sz="2000" b="1" spc="17" dirty="0">
                <a:solidFill>
                  <a:schemeClr val="tx2"/>
                </a:solidFill>
                <a:latin typeface="Montserrat Classic"/>
                <a:ea typeface="Montserrat Light"/>
                <a:cs typeface="Montserrat Light"/>
                <a:sym typeface="Montserrat Light"/>
              </a:rPr>
              <a:t>Suele considerarse la 1era constitución del constitucionalismo social.</a:t>
            </a:r>
          </a:p>
          <a:p>
            <a:pPr algn="just" defTabSz="857250">
              <a:lnSpc>
                <a:spcPts val="2531"/>
              </a:lnSpc>
            </a:pPr>
            <a:endParaRPr lang="es-PA" sz="2000" b="1" spc="17" dirty="0">
              <a:solidFill>
                <a:schemeClr val="tx2"/>
              </a:solidFill>
              <a:latin typeface="Montserrat Classic"/>
              <a:ea typeface="Montserrat Light"/>
              <a:cs typeface="Montserrat Light"/>
              <a:sym typeface="Montserrat Light"/>
            </a:endParaRPr>
          </a:p>
          <a:p>
            <a:pPr marL="285750" indent="-285750" algn="just" defTabSz="857250">
              <a:lnSpc>
                <a:spcPts val="2531"/>
              </a:lnSpc>
              <a:buFont typeface="Arial" panose="020B0604020202020204" pitchFamily="34" charset="0"/>
              <a:buChar char="•"/>
            </a:pPr>
            <a:r>
              <a:rPr lang="es-PA" sz="2000" b="1" spc="17" dirty="0">
                <a:solidFill>
                  <a:schemeClr val="tx2"/>
                </a:solidFill>
                <a:latin typeface="Montserrat Classic"/>
                <a:ea typeface="Montserrat Light"/>
                <a:cs typeface="Montserrat Light"/>
                <a:sym typeface="Montserrat Light"/>
              </a:rPr>
              <a:t> Establece por primera vez el control judicial concentrado de la constitucionalidad de las leyes, la institución del amparo de garantías constitucionales, y el control especializado de la legalidad de los actos administrativos</a:t>
            </a:r>
            <a:r>
              <a:rPr lang="es-PA" sz="2000" b="1" spc="17" dirty="0">
                <a:latin typeface="Montserrat Light"/>
                <a:ea typeface="Montserrat Light"/>
                <a:cs typeface="Montserrat Light"/>
                <a:sym typeface="Montserrat Light"/>
              </a:rPr>
              <a:t>.</a:t>
            </a:r>
          </a:p>
        </p:txBody>
      </p:sp>
    </p:spTree>
    <p:extLst>
      <p:ext uri="{BB962C8B-B14F-4D97-AF65-F5344CB8AC3E}">
        <p14:creationId xmlns:p14="http://schemas.microsoft.com/office/powerpoint/2010/main" val="2478560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01C474-AC51-4B8C-9045-BCC806E738C1}"/>
              </a:ext>
            </a:extLst>
          </p:cNvPr>
          <p:cNvPicPr>
            <a:picLocks noChangeAspect="1"/>
          </p:cNvPicPr>
          <p:nvPr/>
        </p:nvPicPr>
        <p:blipFill>
          <a:blip r:embed="rId2"/>
          <a:stretch>
            <a:fillRect/>
          </a:stretch>
        </p:blipFill>
        <p:spPr>
          <a:xfrm>
            <a:off x="2567" y="4925506"/>
            <a:ext cx="3034924" cy="1932494"/>
          </a:xfrm>
          <a:prstGeom prst="rect">
            <a:avLst/>
          </a:prstGeom>
        </p:spPr>
      </p:pic>
      <p:pic>
        <p:nvPicPr>
          <p:cNvPr id="5" name="Imagen 4">
            <a:extLst>
              <a:ext uri="{FF2B5EF4-FFF2-40B4-BE49-F238E27FC236}">
                <a16:creationId xmlns:a16="http://schemas.microsoft.com/office/drawing/2014/main" id="{5BA494D2-BC17-49D7-8E6E-06BB802D226E}"/>
              </a:ext>
            </a:extLst>
          </p:cNvPr>
          <p:cNvPicPr>
            <a:picLocks noChangeAspect="1"/>
          </p:cNvPicPr>
          <p:nvPr/>
        </p:nvPicPr>
        <p:blipFill>
          <a:blip r:embed="rId3"/>
          <a:stretch>
            <a:fillRect/>
          </a:stretch>
        </p:blipFill>
        <p:spPr>
          <a:xfrm>
            <a:off x="0" y="949529"/>
            <a:ext cx="2638425" cy="895350"/>
          </a:xfrm>
          <a:prstGeom prst="rect">
            <a:avLst/>
          </a:prstGeom>
        </p:spPr>
      </p:pic>
      <p:sp>
        <p:nvSpPr>
          <p:cNvPr id="6" name="Rectángulo 5">
            <a:extLst>
              <a:ext uri="{FF2B5EF4-FFF2-40B4-BE49-F238E27FC236}">
                <a16:creationId xmlns:a16="http://schemas.microsoft.com/office/drawing/2014/main" id="{4E0BA109-CD0A-4C09-9A7D-6ABBB38FC4F5}"/>
              </a:ext>
            </a:extLst>
          </p:cNvPr>
          <p:cNvSpPr/>
          <p:nvPr/>
        </p:nvSpPr>
        <p:spPr>
          <a:xfrm>
            <a:off x="3496235" y="1844879"/>
            <a:ext cx="5889812" cy="461665"/>
          </a:xfrm>
          <a:prstGeom prst="rect">
            <a:avLst/>
          </a:prstGeom>
        </p:spPr>
        <p:txBody>
          <a:bodyPr wrap="square">
            <a:spAutoFit/>
          </a:bodyPr>
          <a:lstStyle/>
          <a:p>
            <a:r>
              <a:rPr lang="es-PA" sz="2400" b="1" dirty="0">
                <a:solidFill>
                  <a:schemeClr val="accent1">
                    <a:lumMod val="50000"/>
                  </a:schemeClr>
                </a:solidFill>
                <a:latin typeface="Montserrat Classic"/>
              </a:rPr>
              <a:t>     </a:t>
            </a:r>
            <a:endParaRPr lang="es-PA" sz="2400" dirty="0"/>
          </a:p>
        </p:txBody>
      </p:sp>
      <p:sp>
        <p:nvSpPr>
          <p:cNvPr id="7" name="Rectángulo 6">
            <a:extLst>
              <a:ext uri="{FF2B5EF4-FFF2-40B4-BE49-F238E27FC236}">
                <a16:creationId xmlns:a16="http://schemas.microsoft.com/office/drawing/2014/main" id="{C26A64F6-6A7A-4793-8695-1DEABE84B985}"/>
              </a:ext>
            </a:extLst>
          </p:cNvPr>
          <p:cNvSpPr/>
          <p:nvPr/>
        </p:nvSpPr>
        <p:spPr>
          <a:xfrm>
            <a:off x="4480111" y="1315329"/>
            <a:ext cx="3922059" cy="461665"/>
          </a:xfrm>
          <a:prstGeom prst="rect">
            <a:avLst/>
          </a:prstGeom>
        </p:spPr>
        <p:txBody>
          <a:bodyPr wrap="square">
            <a:spAutoFit/>
          </a:bodyPr>
          <a:lstStyle/>
          <a:p>
            <a:r>
              <a:rPr lang="es-PA" sz="2400" b="1" dirty="0">
                <a:solidFill>
                  <a:schemeClr val="accent1">
                    <a:lumMod val="50000"/>
                  </a:schemeClr>
                </a:solidFill>
                <a:latin typeface="Montserrat Classic"/>
              </a:rPr>
              <a:t>CONSTITUCION DE 1946</a:t>
            </a:r>
            <a:endParaRPr lang="es-PA" sz="2400" dirty="0"/>
          </a:p>
        </p:txBody>
      </p:sp>
      <p:sp>
        <p:nvSpPr>
          <p:cNvPr id="3" name="Rectángulo 2">
            <a:extLst>
              <a:ext uri="{FF2B5EF4-FFF2-40B4-BE49-F238E27FC236}">
                <a16:creationId xmlns:a16="http://schemas.microsoft.com/office/drawing/2014/main" id="{59FFC564-849D-4959-A287-C117B10F5DAF}"/>
              </a:ext>
            </a:extLst>
          </p:cNvPr>
          <p:cNvSpPr/>
          <p:nvPr/>
        </p:nvSpPr>
        <p:spPr>
          <a:xfrm>
            <a:off x="1319212" y="1967840"/>
            <a:ext cx="10581946" cy="3620030"/>
          </a:xfrm>
          <a:prstGeom prst="rect">
            <a:avLst/>
          </a:prstGeom>
        </p:spPr>
        <p:txBody>
          <a:bodyPr wrap="square">
            <a:spAutoFit/>
          </a:bodyPr>
          <a:lstStyle/>
          <a:p>
            <a:pPr marL="285750" indent="-285750" algn="just" defTabSz="857250">
              <a:lnSpc>
                <a:spcPts val="2531"/>
              </a:lnSpc>
              <a:buFont typeface="Arial" panose="020B0604020202020204" pitchFamily="34" charset="0"/>
              <a:buChar char="•"/>
            </a:pPr>
            <a:r>
              <a:rPr lang="es-PA" b="1" spc="17" dirty="0">
                <a:solidFill>
                  <a:srgbClr val="003366"/>
                </a:solidFill>
                <a:latin typeface="Montserrat Light"/>
                <a:ea typeface="Montserrat Light"/>
                <a:cs typeface="Montserrat Light"/>
                <a:sym typeface="Montserrat Light"/>
              </a:rPr>
              <a:t>El </a:t>
            </a:r>
            <a:r>
              <a:rPr lang="es-PA" b="1" spc="17" dirty="0" err="1">
                <a:solidFill>
                  <a:srgbClr val="003366"/>
                </a:solidFill>
                <a:latin typeface="Montserrat Light"/>
                <a:ea typeface="Montserrat Light"/>
                <a:cs typeface="Montserrat Light"/>
                <a:sym typeface="Montserrat Light"/>
              </a:rPr>
              <a:t>ante-proyecto</a:t>
            </a:r>
            <a:r>
              <a:rPr lang="es-PA" b="1" spc="17" dirty="0">
                <a:solidFill>
                  <a:srgbClr val="003366"/>
                </a:solidFill>
                <a:latin typeface="Montserrat Light"/>
                <a:ea typeface="Montserrat Light"/>
                <a:cs typeface="Montserrat Light"/>
                <a:sym typeface="Montserrat Light"/>
              </a:rPr>
              <a:t> de la constitución del 46 fue escrita por los juristas José D. Moscote, Ricardo J. Alfaro y Eduardo Chiari.</a:t>
            </a:r>
          </a:p>
          <a:p>
            <a:pPr marL="285750" indent="-285750" algn="just" defTabSz="857250">
              <a:lnSpc>
                <a:spcPts val="2531"/>
              </a:lnSpc>
              <a:buFont typeface="Arial" panose="020B0604020202020204" pitchFamily="34" charset="0"/>
              <a:buChar char="•"/>
            </a:pPr>
            <a:r>
              <a:rPr lang="es-PA" b="1" spc="17" dirty="0">
                <a:solidFill>
                  <a:srgbClr val="003366"/>
                </a:solidFill>
                <a:latin typeface="Montserrat Light"/>
                <a:ea typeface="Montserrat Light"/>
                <a:cs typeface="Montserrat Light"/>
                <a:sym typeface="Montserrat Light"/>
              </a:rPr>
              <a:t>Importantes correcciones de esta Carta: </a:t>
            </a:r>
          </a:p>
          <a:p>
            <a:pPr marL="285750" indent="-285750" algn="just" defTabSz="857250">
              <a:lnSpc>
                <a:spcPts val="2531"/>
              </a:lnSpc>
              <a:buFont typeface="Wingdings" panose="05000000000000000000" pitchFamily="2" charset="2"/>
              <a:buChar char="ü"/>
            </a:pPr>
            <a:r>
              <a:rPr lang="es-PA" b="1" spc="17" dirty="0">
                <a:solidFill>
                  <a:srgbClr val="003366"/>
                </a:solidFill>
                <a:latin typeface="Montserrat Light"/>
                <a:ea typeface="Montserrat Light"/>
                <a:cs typeface="Montserrat Light"/>
                <a:sym typeface="Montserrat Light"/>
              </a:rPr>
              <a:t>    Regulación de las nacionalidades y la inmigración. </a:t>
            </a:r>
          </a:p>
          <a:p>
            <a:pPr marL="285750" indent="-285750" algn="just" defTabSz="857250">
              <a:lnSpc>
                <a:spcPts val="2531"/>
              </a:lnSpc>
              <a:buFont typeface="Wingdings" panose="05000000000000000000" pitchFamily="2" charset="2"/>
              <a:buChar char="ü"/>
            </a:pPr>
            <a:r>
              <a:rPr lang="es-PA" b="1" spc="17" dirty="0">
                <a:solidFill>
                  <a:srgbClr val="003366"/>
                </a:solidFill>
                <a:latin typeface="Montserrat Light"/>
                <a:ea typeface="Montserrat Light"/>
                <a:cs typeface="Montserrat Light"/>
                <a:sym typeface="Montserrat Light"/>
              </a:rPr>
              <a:t>    Separación con forma técnica, los Derechos Individuales </a:t>
            </a:r>
            <a:r>
              <a:rPr lang="es-PA" b="1" spc="17" dirty="0">
                <a:solidFill>
                  <a:srgbClr val="FF0000"/>
                </a:solidFill>
                <a:latin typeface="Montserrat Light"/>
                <a:ea typeface="Montserrat Light"/>
                <a:cs typeface="Montserrat Light"/>
                <a:sym typeface="Montserrat Light"/>
              </a:rPr>
              <a:t>de los Sociales.</a:t>
            </a:r>
          </a:p>
          <a:p>
            <a:pPr marL="285750" indent="-285750" algn="just" defTabSz="857250">
              <a:lnSpc>
                <a:spcPts val="2531"/>
              </a:lnSpc>
              <a:buFont typeface="Wingdings" panose="05000000000000000000" pitchFamily="2" charset="2"/>
              <a:buChar char="ü"/>
            </a:pPr>
            <a:r>
              <a:rPr lang="es-PA" b="1" spc="17" dirty="0">
                <a:solidFill>
                  <a:srgbClr val="003366"/>
                </a:solidFill>
                <a:latin typeface="Montserrat Light"/>
                <a:ea typeface="Montserrat Light"/>
                <a:cs typeface="Montserrat Light"/>
                <a:sym typeface="Montserrat Light"/>
              </a:rPr>
              <a:t>    Confirió el voto a la mujer por 1era vez y amplió la regulación de los partidos políticos</a:t>
            </a:r>
          </a:p>
          <a:p>
            <a:pPr algn="just" defTabSz="857250">
              <a:lnSpc>
                <a:spcPts val="2531"/>
              </a:lnSpc>
            </a:pPr>
            <a:endParaRPr lang="es-PA" b="1" spc="17" dirty="0">
              <a:solidFill>
                <a:srgbClr val="003366"/>
              </a:solidFill>
              <a:latin typeface="Montserrat Light"/>
              <a:ea typeface="Montserrat Light"/>
              <a:cs typeface="Montserrat Light"/>
              <a:sym typeface="Montserrat Light"/>
            </a:endParaRPr>
          </a:p>
          <a:p>
            <a:pPr marL="285750" indent="-285750" algn="just" defTabSz="857250">
              <a:lnSpc>
                <a:spcPts val="2531"/>
              </a:lnSpc>
              <a:buFont typeface="Arial" panose="020B0604020202020204" pitchFamily="34" charset="0"/>
              <a:buChar char="•"/>
            </a:pPr>
            <a:r>
              <a:rPr lang="es-PA" b="1" spc="17" dirty="0">
                <a:solidFill>
                  <a:srgbClr val="003366"/>
                </a:solidFill>
                <a:latin typeface="Montserrat Light"/>
                <a:ea typeface="Montserrat Light"/>
                <a:cs typeface="Montserrat Light"/>
                <a:sym typeface="Montserrat Light"/>
              </a:rPr>
              <a:t>Empleó el término Órgano, en ves de Poder</a:t>
            </a:r>
          </a:p>
          <a:p>
            <a:pPr marL="285750" indent="-285750" algn="just" defTabSz="857250">
              <a:lnSpc>
                <a:spcPts val="2531"/>
              </a:lnSpc>
              <a:buFont typeface="Arial" panose="020B0604020202020204" pitchFamily="34" charset="0"/>
              <a:buChar char="•"/>
            </a:pPr>
            <a:endParaRPr lang="es-PA" b="1" spc="17" dirty="0">
              <a:solidFill>
                <a:srgbClr val="003366"/>
              </a:solidFill>
              <a:latin typeface="Montserrat Light"/>
              <a:ea typeface="Montserrat Light"/>
              <a:cs typeface="Montserrat Light"/>
              <a:sym typeface="Montserrat Light"/>
            </a:endParaRPr>
          </a:p>
          <a:p>
            <a:pPr marL="342900" indent="-342900" algn="just" defTabSz="857250">
              <a:lnSpc>
                <a:spcPts val="2531"/>
              </a:lnSpc>
              <a:buFont typeface="Arial" panose="020B0604020202020204" pitchFamily="34" charset="0"/>
              <a:buChar char="•"/>
            </a:pPr>
            <a:r>
              <a:rPr lang="es-PA" sz="2000" b="1" spc="17" dirty="0">
                <a:solidFill>
                  <a:srgbClr val="003366"/>
                </a:solidFill>
                <a:latin typeface="Montserrat Light" panose="00000400000000000000" pitchFamily="2" charset="0"/>
                <a:ea typeface="Montserrat Light"/>
                <a:cs typeface="Montserrat Light"/>
                <a:sym typeface="Montserrat Light"/>
              </a:rPr>
              <a:t>Fue 1era Constitución de corte social.</a:t>
            </a:r>
          </a:p>
          <a:p>
            <a:pPr algn="just" defTabSz="857250">
              <a:lnSpc>
                <a:spcPts val="2531"/>
              </a:lnSpc>
            </a:pPr>
            <a:r>
              <a:rPr lang="es-PA" sz="2400" b="1" spc="17" dirty="0">
                <a:solidFill>
                  <a:srgbClr val="003366"/>
                </a:solidFill>
                <a:latin typeface="Montserrat Light" panose="00000400000000000000" pitchFamily="2" charset="0"/>
                <a:ea typeface="Montserrat Light"/>
                <a:cs typeface="Montserrat Light"/>
                <a:sym typeface="Montserrat Light"/>
              </a:rPr>
              <a:t>  </a:t>
            </a:r>
          </a:p>
        </p:txBody>
      </p:sp>
    </p:spTree>
    <p:extLst>
      <p:ext uri="{BB962C8B-B14F-4D97-AF65-F5344CB8AC3E}">
        <p14:creationId xmlns:p14="http://schemas.microsoft.com/office/powerpoint/2010/main" val="1900494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01C474-AC51-4B8C-9045-BCC806E738C1}"/>
              </a:ext>
            </a:extLst>
          </p:cNvPr>
          <p:cNvPicPr>
            <a:picLocks noChangeAspect="1"/>
          </p:cNvPicPr>
          <p:nvPr/>
        </p:nvPicPr>
        <p:blipFill>
          <a:blip r:embed="rId2"/>
          <a:stretch>
            <a:fillRect/>
          </a:stretch>
        </p:blipFill>
        <p:spPr>
          <a:xfrm>
            <a:off x="2567" y="4925506"/>
            <a:ext cx="3034924" cy="1932494"/>
          </a:xfrm>
          <a:prstGeom prst="rect">
            <a:avLst/>
          </a:prstGeom>
        </p:spPr>
      </p:pic>
      <p:pic>
        <p:nvPicPr>
          <p:cNvPr id="5" name="Imagen 4">
            <a:extLst>
              <a:ext uri="{FF2B5EF4-FFF2-40B4-BE49-F238E27FC236}">
                <a16:creationId xmlns:a16="http://schemas.microsoft.com/office/drawing/2014/main" id="{5BA494D2-BC17-49D7-8E6E-06BB802D226E}"/>
              </a:ext>
            </a:extLst>
          </p:cNvPr>
          <p:cNvPicPr>
            <a:picLocks noChangeAspect="1"/>
          </p:cNvPicPr>
          <p:nvPr/>
        </p:nvPicPr>
        <p:blipFill>
          <a:blip r:embed="rId3"/>
          <a:stretch>
            <a:fillRect/>
          </a:stretch>
        </p:blipFill>
        <p:spPr>
          <a:xfrm>
            <a:off x="0" y="949529"/>
            <a:ext cx="2638425" cy="895350"/>
          </a:xfrm>
          <a:prstGeom prst="rect">
            <a:avLst/>
          </a:prstGeom>
        </p:spPr>
      </p:pic>
      <p:sp>
        <p:nvSpPr>
          <p:cNvPr id="6" name="Rectángulo 5">
            <a:extLst>
              <a:ext uri="{FF2B5EF4-FFF2-40B4-BE49-F238E27FC236}">
                <a16:creationId xmlns:a16="http://schemas.microsoft.com/office/drawing/2014/main" id="{4E0BA109-CD0A-4C09-9A7D-6ABBB38FC4F5}"/>
              </a:ext>
            </a:extLst>
          </p:cNvPr>
          <p:cNvSpPr/>
          <p:nvPr/>
        </p:nvSpPr>
        <p:spPr>
          <a:xfrm>
            <a:off x="3496235" y="1844879"/>
            <a:ext cx="5889812" cy="461665"/>
          </a:xfrm>
          <a:prstGeom prst="rect">
            <a:avLst/>
          </a:prstGeom>
        </p:spPr>
        <p:txBody>
          <a:bodyPr wrap="square">
            <a:spAutoFit/>
          </a:bodyPr>
          <a:lstStyle/>
          <a:p>
            <a:r>
              <a:rPr lang="es-PA" sz="2400" b="1" dirty="0">
                <a:solidFill>
                  <a:schemeClr val="accent1">
                    <a:lumMod val="50000"/>
                  </a:schemeClr>
                </a:solidFill>
                <a:latin typeface="Montserrat Classic"/>
              </a:rPr>
              <a:t>     </a:t>
            </a:r>
            <a:endParaRPr lang="es-PA" sz="2400" dirty="0"/>
          </a:p>
        </p:txBody>
      </p:sp>
      <p:sp>
        <p:nvSpPr>
          <p:cNvPr id="7" name="Rectángulo 6">
            <a:extLst>
              <a:ext uri="{FF2B5EF4-FFF2-40B4-BE49-F238E27FC236}">
                <a16:creationId xmlns:a16="http://schemas.microsoft.com/office/drawing/2014/main" id="{C26A64F6-6A7A-4793-8695-1DEABE84B985}"/>
              </a:ext>
            </a:extLst>
          </p:cNvPr>
          <p:cNvSpPr/>
          <p:nvPr/>
        </p:nvSpPr>
        <p:spPr>
          <a:xfrm>
            <a:off x="4574241" y="714221"/>
            <a:ext cx="3922059" cy="461665"/>
          </a:xfrm>
          <a:prstGeom prst="rect">
            <a:avLst/>
          </a:prstGeom>
        </p:spPr>
        <p:txBody>
          <a:bodyPr wrap="square">
            <a:spAutoFit/>
          </a:bodyPr>
          <a:lstStyle/>
          <a:p>
            <a:r>
              <a:rPr lang="es-PA" sz="2400" b="1" dirty="0">
                <a:solidFill>
                  <a:schemeClr val="accent1">
                    <a:lumMod val="50000"/>
                  </a:schemeClr>
                </a:solidFill>
                <a:latin typeface="Montserrat Classic"/>
              </a:rPr>
              <a:t>CONSTITUCION DE 1946</a:t>
            </a:r>
            <a:endParaRPr lang="es-PA" sz="2400" dirty="0"/>
          </a:p>
        </p:txBody>
      </p:sp>
      <p:sp>
        <p:nvSpPr>
          <p:cNvPr id="8" name="Rectángulo 7">
            <a:extLst>
              <a:ext uri="{FF2B5EF4-FFF2-40B4-BE49-F238E27FC236}">
                <a16:creationId xmlns:a16="http://schemas.microsoft.com/office/drawing/2014/main" id="{4F97C278-4A5D-47E8-8827-7BEBCE3E6C72}"/>
              </a:ext>
            </a:extLst>
          </p:cNvPr>
          <p:cNvSpPr/>
          <p:nvPr/>
        </p:nvSpPr>
        <p:spPr>
          <a:xfrm>
            <a:off x="639459" y="2923527"/>
            <a:ext cx="5048647" cy="923330"/>
          </a:xfrm>
          <a:prstGeom prst="rect">
            <a:avLst/>
          </a:prstGeom>
        </p:spPr>
        <p:txBody>
          <a:bodyPr wrap="square">
            <a:spAutoFit/>
          </a:bodyPr>
          <a:lstStyle/>
          <a:p>
            <a:pPr defTabSz="857250"/>
            <a:r>
              <a:rPr lang="es-PA" b="1" spc="-37" dirty="0">
                <a:solidFill>
                  <a:schemeClr val="tx2"/>
                </a:solidFill>
                <a:latin typeface="Montserrat Classic"/>
                <a:ea typeface="Montserrat Classic Bold"/>
                <a:cs typeface="Montserrat Classic Bold"/>
                <a:sym typeface="Montserrat Classic Bold"/>
              </a:rPr>
              <a:t>La Constitución de 1946, fue debatida y aprobada públicamente por  una verdadera Asamblea Constituyente en un ambiente de completa libertad.</a:t>
            </a:r>
            <a:r>
              <a:rPr lang="es-PA" b="1" spc="-37" dirty="0">
                <a:solidFill>
                  <a:schemeClr val="tx2"/>
                </a:solidFill>
                <a:latin typeface="Bookman Old Style" panose="02050604050505020204" pitchFamily="18" charset="0"/>
                <a:ea typeface="Montserrat Classic Bold"/>
                <a:cs typeface="Montserrat Classic Bold"/>
                <a:sym typeface="Montserrat Classic Bold"/>
              </a:rPr>
              <a:t> </a:t>
            </a:r>
            <a:endParaRPr lang="en-US" sz="2625" b="1" spc="-37" dirty="0">
              <a:solidFill>
                <a:schemeClr val="tx2"/>
              </a:solidFill>
              <a:ea typeface="Montserrat Classic Bold"/>
              <a:cs typeface="Montserrat Classic Bold"/>
              <a:sym typeface="Montserrat Classic Bold"/>
            </a:endParaRPr>
          </a:p>
        </p:txBody>
      </p:sp>
      <p:sp>
        <p:nvSpPr>
          <p:cNvPr id="9" name="Freeform 24">
            <a:extLst>
              <a:ext uri="{FF2B5EF4-FFF2-40B4-BE49-F238E27FC236}">
                <a16:creationId xmlns:a16="http://schemas.microsoft.com/office/drawing/2014/main" id="{757FF9CE-913E-4CCB-8D56-94044D9DDCDE}"/>
              </a:ext>
            </a:extLst>
          </p:cNvPr>
          <p:cNvSpPr/>
          <p:nvPr/>
        </p:nvSpPr>
        <p:spPr>
          <a:xfrm>
            <a:off x="6079552" y="1798082"/>
            <a:ext cx="5317589" cy="3840525"/>
          </a:xfrm>
          <a:custGeom>
            <a:avLst/>
            <a:gdLst/>
            <a:ahLst/>
            <a:cxnLst/>
            <a:rect l="l" t="t" r="r" b="b"/>
            <a:pathLst>
              <a:path w="18288000" h="10353712">
                <a:moveTo>
                  <a:pt x="0" y="0"/>
                </a:moveTo>
                <a:lnTo>
                  <a:pt x="18288000" y="0"/>
                </a:lnTo>
                <a:lnTo>
                  <a:pt x="18288000" y="10353712"/>
                </a:lnTo>
                <a:lnTo>
                  <a:pt x="0" y="10353712"/>
                </a:lnTo>
                <a:lnTo>
                  <a:pt x="0" y="0"/>
                </a:lnTo>
                <a:close/>
              </a:path>
            </a:pathLst>
          </a:custGeom>
          <a:blipFill>
            <a:blip r:embed="rId4"/>
            <a:stretch>
              <a:fillRect t="-7278" b="-25195"/>
            </a:stretch>
          </a:blipFill>
        </p:spPr>
      </p:sp>
    </p:spTree>
    <p:extLst>
      <p:ext uri="{BB962C8B-B14F-4D97-AF65-F5344CB8AC3E}">
        <p14:creationId xmlns:p14="http://schemas.microsoft.com/office/powerpoint/2010/main" val="700749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01C474-AC51-4B8C-9045-BCC806E738C1}"/>
              </a:ext>
            </a:extLst>
          </p:cNvPr>
          <p:cNvPicPr>
            <a:picLocks noChangeAspect="1"/>
          </p:cNvPicPr>
          <p:nvPr/>
        </p:nvPicPr>
        <p:blipFill>
          <a:blip r:embed="rId2"/>
          <a:stretch>
            <a:fillRect/>
          </a:stretch>
        </p:blipFill>
        <p:spPr>
          <a:xfrm>
            <a:off x="2567" y="4925506"/>
            <a:ext cx="3034924" cy="1932494"/>
          </a:xfrm>
          <a:prstGeom prst="rect">
            <a:avLst/>
          </a:prstGeom>
        </p:spPr>
      </p:pic>
      <p:pic>
        <p:nvPicPr>
          <p:cNvPr id="5" name="Imagen 4">
            <a:extLst>
              <a:ext uri="{FF2B5EF4-FFF2-40B4-BE49-F238E27FC236}">
                <a16:creationId xmlns:a16="http://schemas.microsoft.com/office/drawing/2014/main" id="{5BA494D2-BC17-49D7-8E6E-06BB802D226E}"/>
              </a:ext>
            </a:extLst>
          </p:cNvPr>
          <p:cNvPicPr>
            <a:picLocks noChangeAspect="1"/>
          </p:cNvPicPr>
          <p:nvPr/>
        </p:nvPicPr>
        <p:blipFill>
          <a:blip r:embed="rId3"/>
          <a:stretch>
            <a:fillRect/>
          </a:stretch>
        </p:blipFill>
        <p:spPr>
          <a:xfrm>
            <a:off x="0" y="949529"/>
            <a:ext cx="2638425" cy="895350"/>
          </a:xfrm>
          <a:prstGeom prst="rect">
            <a:avLst/>
          </a:prstGeom>
        </p:spPr>
      </p:pic>
      <p:sp>
        <p:nvSpPr>
          <p:cNvPr id="6" name="Rectángulo 5">
            <a:extLst>
              <a:ext uri="{FF2B5EF4-FFF2-40B4-BE49-F238E27FC236}">
                <a16:creationId xmlns:a16="http://schemas.microsoft.com/office/drawing/2014/main" id="{4E0BA109-CD0A-4C09-9A7D-6ABBB38FC4F5}"/>
              </a:ext>
            </a:extLst>
          </p:cNvPr>
          <p:cNvSpPr/>
          <p:nvPr/>
        </p:nvSpPr>
        <p:spPr>
          <a:xfrm>
            <a:off x="3496235" y="1844879"/>
            <a:ext cx="5889812" cy="461665"/>
          </a:xfrm>
          <a:prstGeom prst="rect">
            <a:avLst/>
          </a:prstGeom>
        </p:spPr>
        <p:txBody>
          <a:bodyPr wrap="square">
            <a:spAutoFit/>
          </a:bodyPr>
          <a:lstStyle/>
          <a:p>
            <a:r>
              <a:rPr lang="es-PA" sz="2400" b="1" dirty="0">
                <a:solidFill>
                  <a:schemeClr val="accent1">
                    <a:lumMod val="50000"/>
                  </a:schemeClr>
                </a:solidFill>
                <a:latin typeface="Montserrat Classic"/>
              </a:rPr>
              <a:t>     </a:t>
            </a:r>
            <a:endParaRPr lang="es-PA" sz="2400" dirty="0"/>
          </a:p>
        </p:txBody>
      </p:sp>
      <p:sp>
        <p:nvSpPr>
          <p:cNvPr id="7" name="Rectángulo 6">
            <a:extLst>
              <a:ext uri="{FF2B5EF4-FFF2-40B4-BE49-F238E27FC236}">
                <a16:creationId xmlns:a16="http://schemas.microsoft.com/office/drawing/2014/main" id="{C26A64F6-6A7A-4793-8695-1DEABE84B985}"/>
              </a:ext>
            </a:extLst>
          </p:cNvPr>
          <p:cNvSpPr/>
          <p:nvPr/>
        </p:nvSpPr>
        <p:spPr>
          <a:xfrm>
            <a:off x="4480111" y="1315329"/>
            <a:ext cx="3922059" cy="461665"/>
          </a:xfrm>
          <a:prstGeom prst="rect">
            <a:avLst/>
          </a:prstGeom>
        </p:spPr>
        <p:txBody>
          <a:bodyPr wrap="square">
            <a:spAutoFit/>
          </a:bodyPr>
          <a:lstStyle/>
          <a:p>
            <a:r>
              <a:rPr lang="es-PA" sz="2400" b="1" dirty="0">
                <a:solidFill>
                  <a:schemeClr val="accent1">
                    <a:lumMod val="50000"/>
                  </a:schemeClr>
                </a:solidFill>
                <a:latin typeface="Montserrat Classic"/>
              </a:rPr>
              <a:t>CONSTITUCION DE 1972</a:t>
            </a:r>
            <a:endParaRPr lang="es-PA" sz="2400" dirty="0"/>
          </a:p>
        </p:txBody>
      </p:sp>
      <p:sp>
        <p:nvSpPr>
          <p:cNvPr id="3" name="Rectángulo 2">
            <a:extLst>
              <a:ext uri="{FF2B5EF4-FFF2-40B4-BE49-F238E27FC236}">
                <a16:creationId xmlns:a16="http://schemas.microsoft.com/office/drawing/2014/main" id="{59FFC564-849D-4959-A287-C117B10F5DAF}"/>
              </a:ext>
            </a:extLst>
          </p:cNvPr>
          <p:cNvSpPr/>
          <p:nvPr/>
        </p:nvSpPr>
        <p:spPr>
          <a:xfrm>
            <a:off x="1319212" y="1967840"/>
            <a:ext cx="10581946" cy="414024"/>
          </a:xfrm>
          <a:prstGeom prst="rect">
            <a:avLst/>
          </a:prstGeom>
        </p:spPr>
        <p:txBody>
          <a:bodyPr wrap="square">
            <a:spAutoFit/>
          </a:bodyPr>
          <a:lstStyle/>
          <a:p>
            <a:pPr algn="just" defTabSz="857250">
              <a:lnSpc>
                <a:spcPts val="2531"/>
              </a:lnSpc>
            </a:pPr>
            <a:r>
              <a:rPr lang="es-PA" sz="2400" b="1" spc="17" dirty="0">
                <a:solidFill>
                  <a:srgbClr val="003366"/>
                </a:solidFill>
                <a:latin typeface="Montserrat Light" panose="00000400000000000000" pitchFamily="2" charset="0"/>
                <a:ea typeface="Montserrat Light"/>
                <a:cs typeface="Montserrat Light"/>
                <a:sym typeface="Montserrat Light"/>
              </a:rPr>
              <a:t>  </a:t>
            </a:r>
          </a:p>
        </p:txBody>
      </p:sp>
      <p:sp>
        <p:nvSpPr>
          <p:cNvPr id="2" name="Rectángulo 1">
            <a:extLst>
              <a:ext uri="{FF2B5EF4-FFF2-40B4-BE49-F238E27FC236}">
                <a16:creationId xmlns:a16="http://schemas.microsoft.com/office/drawing/2014/main" id="{2932562C-85E5-4A4A-BA3F-4090B0DEEAA1}"/>
              </a:ext>
            </a:extLst>
          </p:cNvPr>
          <p:cNvSpPr/>
          <p:nvPr/>
        </p:nvSpPr>
        <p:spPr>
          <a:xfrm>
            <a:off x="2290481" y="2954020"/>
            <a:ext cx="8301318" cy="1996700"/>
          </a:xfrm>
          <a:prstGeom prst="rect">
            <a:avLst/>
          </a:prstGeom>
        </p:spPr>
        <p:txBody>
          <a:bodyPr wrap="square">
            <a:spAutoFit/>
          </a:bodyPr>
          <a:lstStyle/>
          <a:p>
            <a:pPr marL="285750" indent="-285750" algn="just" defTabSz="857250">
              <a:lnSpc>
                <a:spcPts val="2531"/>
              </a:lnSpc>
              <a:buFont typeface="Arial" panose="020B0604020202020204" pitchFamily="34" charset="0"/>
              <a:buChar char="•"/>
            </a:pPr>
            <a:r>
              <a:rPr lang="es-PA" sz="2000" b="1" spc="17" dirty="0">
                <a:solidFill>
                  <a:srgbClr val="003366"/>
                </a:solidFill>
                <a:latin typeface="Montserrat Light"/>
                <a:ea typeface="Montserrat Light"/>
                <a:cs typeface="Montserrat Light"/>
                <a:sym typeface="Montserrat Light"/>
              </a:rPr>
              <a:t>La constitución de 1972 ofreció un marco jurídico para la institucionalización del régimen militar.</a:t>
            </a:r>
          </a:p>
          <a:p>
            <a:pPr algn="just" defTabSz="857250">
              <a:lnSpc>
                <a:spcPts val="2531"/>
              </a:lnSpc>
            </a:pPr>
            <a:endParaRPr lang="es-PA" sz="2000" b="1" spc="17" dirty="0">
              <a:solidFill>
                <a:srgbClr val="003366"/>
              </a:solidFill>
              <a:latin typeface="Montserrat Light"/>
              <a:ea typeface="Montserrat Light"/>
              <a:cs typeface="Montserrat Light"/>
              <a:sym typeface="Montserrat Light"/>
            </a:endParaRPr>
          </a:p>
          <a:p>
            <a:pPr marL="285750" indent="-285750" algn="just" defTabSz="857250">
              <a:lnSpc>
                <a:spcPts val="2531"/>
              </a:lnSpc>
              <a:buFont typeface="Arial" panose="020B0604020202020204" pitchFamily="34" charset="0"/>
              <a:buChar char="•"/>
            </a:pPr>
            <a:r>
              <a:rPr lang="es-PA" sz="2000" b="1" spc="17" dirty="0">
                <a:solidFill>
                  <a:srgbClr val="003366"/>
                </a:solidFill>
                <a:latin typeface="Montserrat Light"/>
                <a:ea typeface="Montserrat Light"/>
                <a:cs typeface="Montserrat Light"/>
                <a:sym typeface="Montserrat Light"/>
              </a:rPr>
              <a:t>Dicho marco incluyó una norma que asimilaba a la Guardia Nacional a los tres órganos clásicos del poder público, y otra que identificaba con nombre y apellido al Jefe de Gobierno.</a:t>
            </a:r>
          </a:p>
        </p:txBody>
      </p:sp>
    </p:spTree>
    <p:extLst>
      <p:ext uri="{BB962C8B-B14F-4D97-AF65-F5344CB8AC3E}">
        <p14:creationId xmlns:p14="http://schemas.microsoft.com/office/powerpoint/2010/main" val="843359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01C474-AC51-4B8C-9045-BCC806E738C1}"/>
              </a:ext>
            </a:extLst>
          </p:cNvPr>
          <p:cNvPicPr>
            <a:picLocks noChangeAspect="1"/>
          </p:cNvPicPr>
          <p:nvPr/>
        </p:nvPicPr>
        <p:blipFill>
          <a:blip r:embed="rId2"/>
          <a:stretch>
            <a:fillRect/>
          </a:stretch>
        </p:blipFill>
        <p:spPr>
          <a:xfrm>
            <a:off x="2567" y="4925506"/>
            <a:ext cx="3034924" cy="1932494"/>
          </a:xfrm>
          <a:prstGeom prst="rect">
            <a:avLst/>
          </a:prstGeom>
        </p:spPr>
      </p:pic>
      <p:pic>
        <p:nvPicPr>
          <p:cNvPr id="5" name="Imagen 4">
            <a:extLst>
              <a:ext uri="{FF2B5EF4-FFF2-40B4-BE49-F238E27FC236}">
                <a16:creationId xmlns:a16="http://schemas.microsoft.com/office/drawing/2014/main" id="{5BA494D2-BC17-49D7-8E6E-06BB802D226E}"/>
              </a:ext>
            </a:extLst>
          </p:cNvPr>
          <p:cNvPicPr>
            <a:picLocks noChangeAspect="1"/>
          </p:cNvPicPr>
          <p:nvPr/>
        </p:nvPicPr>
        <p:blipFill>
          <a:blip r:embed="rId3"/>
          <a:stretch>
            <a:fillRect/>
          </a:stretch>
        </p:blipFill>
        <p:spPr>
          <a:xfrm>
            <a:off x="0" y="949529"/>
            <a:ext cx="2638425" cy="895350"/>
          </a:xfrm>
          <a:prstGeom prst="rect">
            <a:avLst/>
          </a:prstGeom>
        </p:spPr>
      </p:pic>
      <p:sp>
        <p:nvSpPr>
          <p:cNvPr id="6" name="Rectángulo 5">
            <a:extLst>
              <a:ext uri="{FF2B5EF4-FFF2-40B4-BE49-F238E27FC236}">
                <a16:creationId xmlns:a16="http://schemas.microsoft.com/office/drawing/2014/main" id="{4E0BA109-CD0A-4C09-9A7D-6ABBB38FC4F5}"/>
              </a:ext>
            </a:extLst>
          </p:cNvPr>
          <p:cNvSpPr/>
          <p:nvPr/>
        </p:nvSpPr>
        <p:spPr>
          <a:xfrm>
            <a:off x="3496235" y="1844879"/>
            <a:ext cx="5889812" cy="461665"/>
          </a:xfrm>
          <a:prstGeom prst="rect">
            <a:avLst/>
          </a:prstGeom>
        </p:spPr>
        <p:txBody>
          <a:bodyPr wrap="square">
            <a:spAutoFit/>
          </a:bodyPr>
          <a:lstStyle/>
          <a:p>
            <a:r>
              <a:rPr lang="es-PA" sz="2400" b="1" dirty="0">
                <a:solidFill>
                  <a:schemeClr val="accent1">
                    <a:lumMod val="50000"/>
                  </a:schemeClr>
                </a:solidFill>
                <a:latin typeface="Montserrat Classic"/>
              </a:rPr>
              <a:t>     </a:t>
            </a:r>
            <a:endParaRPr lang="es-PA" sz="2400" dirty="0"/>
          </a:p>
        </p:txBody>
      </p:sp>
      <p:sp>
        <p:nvSpPr>
          <p:cNvPr id="7" name="Rectángulo 6">
            <a:extLst>
              <a:ext uri="{FF2B5EF4-FFF2-40B4-BE49-F238E27FC236}">
                <a16:creationId xmlns:a16="http://schemas.microsoft.com/office/drawing/2014/main" id="{C26A64F6-6A7A-4793-8695-1DEABE84B985}"/>
              </a:ext>
            </a:extLst>
          </p:cNvPr>
          <p:cNvSpPr/>
          <p:nvPr/>
        </p:nvSpPr>
        <p:spPr>
          <a:xfrm>
            <a:off x="3953349" y="1920199"/>
            <a:ext cx="3922059" cy="461665"/>
          </a:xfrm>
          <a:prstGeom prst="rect">
            <a:avLst/>
          </a:prstGeom>
        </p:spPr>
        <p:txBody>
          <a:bodyPr wrap="square">
            <a:spAutoFit/>
          </a:bodyPr>
          <a:lstStyle/>
          <a:p>
            <a:r>
              <a:rPr lang="es-PA" sz="2400" b="1" dirty="0">
                <a:solidFill>
                  <a:schemeClr val="accent1">
                    <a:lumMod val="50000"/>
                  </a:schemeClr>
                </a:solidFill>
                <a:latin typeface="Montserrat Classic"/>
              </a:rPr>
              <a:t>CONSTITUCION DE 1972</a:t>
            </a:r>
            <a:endParaRPr lang="es-PA" sz="2400" dirty="0"/>
          </a:p>
        </p:txBody>
      </p:sp>
      <p:sp>
        <p:nvSpPr>
          <p:cNvPr id="3" name="Rectángulo 2">
            <a:extLst>
              <a:ext uri="{FF2B5EF4-FFF2-40B4-BE49-F238E27FC236}">
                <a16:creationId xmlns:a16="http://schemas.microsoft.com/office/drawing/2014/main" id="{59FFC564-849D-4959-A287-C117B10F5DAF}"/>
              </a:ext>
            </a:extLst>
          </p:cNvPr>
          <p:cNvSpPr/>
          <p:nvPr/>
        </p:nvSpPr>
        <p:spPr>
          <a:xfrm>
            <a:off x="1319212" y="1967840"/>
            <a:ext cx="10581946" cy="414024"/>
          </a:xfrm>
          <a:prstGeom prst="rect">
            <a:avLst/>
          </a:prstGeom>
        </p:spPr>
        <p:txBody>
          <a:bodyPr wrap="square">
            <a:spAutoFit/>
          </a:bodyPr>
          <a:lstStyle/>
          <a:p>
            <a:pPr algn="just" defTabSz="857250">
              <a:lnSpc>
                <a:spcPts val="2531"/>
              </a:lnSpc>
            </a:pPr>
            <a:r>
              <a:rPr lang="es-PA" sz="2400" b="1" spc="17" dirty="0">
                <a:solidFill>
                  <a:srgbClr val="003366"/>
                </a:solidFill>
                <a:latin typeface="Montserrat Light" panose="00000400000000000000" pitchFamily="2" charset="0"/>
                <a:ea typeface="Montserrat Light"/>
                <a:cs typeface="Montserrat Light"/>
                <a:sym typeface="Montserrat Light"/>
              </a:rPr>
              <a:t>  </a:t>
            </a:r>
          </a:p>
        </p:txBody>
      </p:sp>
      <p:sp>
        <p:nvSpPr>
          <p:cNvPr id="8" name="TextBox 8">
            <a:extLst>
              <a:ext uri="{FF2B5EF4-FFF2-40B4-BE49-F238E27FC236}">
                <a16:creationId xmlns:a16="http://schemas.microsoft.com/office/drawing/2014/main" id="{8A463C46-F466-47DD-9AA2-7238C0662755}"/>
              </a:ext>
            </a:extLst>
          </p:cNvPr>
          <p:cNvSpPr txBox="1"/>
          <p:nvPr/>
        </p:nvSpPr>
        <p:spPr>
          <a:xfrm rot="60000">
            <a:off x="2569179" y="5731889"/>
            <a:ext cx="7553208" cy="618246"/>
          </a:xfrm>
          <a:prstGeom prst="rect">
            <a:avLst/>
          </a:prstGeom>
        </p:spPr>
        <p:txBody>
          <a:bodyPr wrap="square" lIns="0" tIns="0" rIns="0" bIns="0" rtlCol="0" anchor="t">
            <a:spAutoFit/>
          </a:bodyPr>
          <a:lstStyle/>
          <a:p>
            <a:pPr algn="just" defTabSz="857250">
              <a:lnSpc>
                <a:spcPts val="2531"/>
              </a:lnSpc>
            </a:pPr>
            <a:endParaRPr lang="es-PA" sz="1688" b="1" spc="17" dirty="0">
              <a:solidFill>
                <a:srgbClr val="002855"/>
              </a:solidFill>
              <a:latin typeface="Montserrat Light"/>
              <a:ea typeface="Montserrat Light"/>
              <a:cs typeface="Montserrat Light"/>
              <a:sym typeface="Montserrat Light"/>
            </a:endParaRPr>
          </a:p>
          <a:p>
            <a:pPr algn="just" defTabSz="857250">
              <a:lnSpc>
                <a:spcPts val="2531"/>
              </a:lnSpc>
            </a:pPr>
            <a:endParaRPr lang="es-PA" sz="1688" spc="17" dirty="0">
              <a:solidFill>
                <a:srgbClr val="002855"/>
              </a:solidFill>
              <a:latin typeface="Montserrat Light"/>
              <a:ea typeface="Montserrat Light"/>
              <a:cs typeface="Montserrat Light"/>
              <a:sym typeface="Montserrat Light"/>
            </a:endParaRPr>
          </a:p>
        </p:txBody>
      </p:sp>
      <p:sp>
        <p:nvSpPr>
          <p:cNvPr id="9" name="Freeform 5">
            <a:extLst>
              <a:ext uri="{FF2B5EF4-FFF2-40B4-BE49-F238E27FC236}">
                <a16:creationId xmlns:a16="http://schemas.microsoft.com/office/drawing/2014/main" id="{23EEE8AC-1DBB-4603-97B5-0A1242E97235}"/>
              </a:ext>
            </a:extLst>
          </p:cNvPr>
          <p:cNvSpPr/>
          <p:nvPr/>
        </p:nvSpPr>
        <p:spPr>
          <a:xfrm>
            <a:off x="8826960" y="1563922"/>
            <a:ext cx="2045828" cy="1515453"/>
          </a:xfrm>
          <a:custGeom>
            <a:avLst/>
            <a:gdLst/>
            <a:ahLst/>
            <a:cxnLst/>
            <a:rect l="l" t="t" r="r" b="b"/>
            <a:pathLst>
              <a:path w="1686376" h="1400550">
                <a:moveTo>
                  <a:pt x="0" y="0"/>
                </a:moveTo>
                <a:lnTo>
                  <a:pt x="1686376" y="0"/>
                </a:lnTo>
                <a:lnTo>
                  <a:pt x="1686376" y="1400549"/>
                </a:lnTo>
                <a:lnTo>
                  <a:pt x="0" y="1400549"/>
                </a:lnTo>
                <a:lnTo>
                  <a:pt x="0" y="0"/>
                </a:lnTo>
                <a:close/>
              </a:path>
            </a:pathLst>
          </a:custGeom>
          <a:blipFill>
            <a:blip r:embed="rId4"/>
            <a:stretch>
              <a:fillRect/>
            </a:stretch>
          </a:blipFill>
        </p:spPr>
      </p:sp>
      <p:sp>
        <p:nvSpPr>
          <p:cNvPr id="10" name="Rectángulo 9">
            <a:extLst>
              <a:ext uri="{FF2B5EF4-FFF2-40B4-BE49-F238E27FC236}">
                <a16:creationId xmlns:a16="http://schemas.microsoft.com/office/drawing/2014/main" id="{F74E9717-42AA-486A-8D60-A6B1B82C36C9}"/>
              </a:ext>
            </a:extLst>
          </p:cNvPr>
          <p:cNvSpPr/>
          <p:nvPr/>
        </p:nvSpPr>
        <p:spPr>
          <a:xfrm>
            <a:off x="1420820" y="3372014"/>
            <a:ext cx="8987118" cy="1682897"/>
          </a:xfrm>
          <a:prstGeom prst="rect">
            <a:avLst/>
          </a:prstGeom>
        </p:spPr>
        <p:txBody>
          <a:bodyPr wrap="square">
            <a:spAutoFit/>
          </a:bodyPr>
          <a:lstStyle/>
          <a:p>
            <a:pPr marL="285750" indent="-285750" algn="just" defTabSz="857250">
              <a:lnSpc>
                <a:spcPts val="2531"/>
              </a:lnSpc>
              <a:buFont typeface="Arial" panose="020B0604020202020204" pitchFamily="34" charset="0"/>
              <a:buChar char="•"/>
            </a:pPr>
            <a:r>
              <a:rPr lang="es-PA" sz="2000" b="1" spc="17" dirty="0">
                <a:solidFill>
                  <a:srgbClr val="003366"/>
                </a:solidFill>
                <a:latin typeface="Montserrat Light"/>
                <a:ea typeface="Montserrat Light"/>
                <a:cs typeface="Montserrat Light"/>
                <a:sym typeface="Montserrat Light"/>
              </a:rPr>
              <a:t>La constitución es la mas atípica y peculiar que haya existido en Hispanoamérica.</a:t>
            </a:r>
          </a:p>
          <a:p>
            <a:pPr algn="just" defTabSz="857250">
              <a:lnSpc>
                <a:spcPts val="2531"/>
              </a:lnSpc>
            </a:pPr>
            <a:endParaRPr lang="es-PA" sz="2000" b="1" spc="17" dirty="0">
              <a:solidFill>
                <a:srgbClr val="003366"/>
              </a:solidFill>
              <a:latin typeface="Montserrat Light"/>
              <a:ea typeface="Montserrat Light"/>
              <a:cs typeface="Montserrat Light"/>
              <a:sym typeface="Montserrat Light"/>
            </a:endParaRPr>
          </a:p>
          <a:p>
            <a:pPr marL="285750" indent="-285750" algn="just" defTabSz="857250">
              <a:lnSpc>
                <a:spcPts val="2531"/>
              </a:lnSpc>
              <a:buFont typeface="Arial" panose="020B0604020202020204" pitchFamily="34" charset="0"/>
              <a:buChar char="•"/>
            </a:pPr>
            <a:r>
              <a:rPr lang="es-PA" sz="2000" b="1" spc="17" dirty="0">
                <a:solidFill>
                  <a:srgbClr val="003366"/>
                </a:solidFill>
                <a:latin typeface="Montserrat Light"/>
                <a:ea typeface="Montserrat Light"/>
                <a:cs typeface="Montserrat Light"/>
                <a:sym typeface="Montserrat Light"/>
              </a:rPr>
              <a:t>La misma atribuyó poderes extraordinarios a título personal al General Omar Torrijos con el título de “ Líder Máximo de la Revolución Panameña”.</a:t>
            </a:r>
          </a:p>
        </p:txBody>
      </p:sp>
    </p:spTree>
    <p:extLst>
      <p:ext uri="{BB962C8B-B14F-4D97-AF65-F5344CB8AC3E}">
        <p14:creationId xmlns:p14="http://schemas.microsoft.com/office/powerpoint/2010/main" val="808267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a:extLst>
              <a:ext uri="{FF2B5EF4-FFF2-40B4-BE49-F238E27FC236}">
                <a16:creationId xmlns:a16="http://schemas.microsoft.com/office/drawing/2014/main" id="{9C9255FF-D4BD-4174-B937-14823131F937}"/>
              </a:ext>
            </a:extLst>
          </p:cNvPr>
          <p:cNvSpPr txBox="1"/>
          <p:nvPr/>
        </p:nvSpPr>
        <p:spPr>
          <a:xfrm>
            <a:off x="810006" y="1043600"/>
            <a:ext cx="9530465" cy="571054"/>
          </a:xfrm>
          <a:prstGeom prst="rect">
            <a:avLst/>
          </a:prstGeom>
        </p:spPr>
        <p:txBody>
          <a:bodyPr lIns="0" tIns="0" rIns="0" bIns="0" rtlCol="0" anchor="t">
            <a:spAutoFit/>
          </a:bodyPr>
          <a:lstStyle/>
          <a:p>
            <a:pPr algn="ctr" defTabSz="914400">
              <a:lnSpc>
                <a:spcPts val="4560"/>
              </a:lnSpc>
            </a:pPr>
            <a:r>
              <a:rPr lang="en-US" sz="3800" b="1" spc="-38" dirty="0" err="1">
                <a:solidFill>
                  <a:srgbClr val="003366"/>
                </a:solidFill>
                <a:latin typeface="Montserrat Classic Bold"/>
                <a:ea typeface="Montserrat Classic Bold"/>
                <a:cs typeface="Montserrat Classic Bold"/>
                <a:sym typeface="Montserrat Classic Bold"/>
              </a:rPr>
              <a:t>Reformas</a:t>
            </a:r>
            <a:r>
              <a:rPr lang="en-US" sz="3800" b="1" spc="-38" dirty="0">
                <a:solidFill>
                  <a:srgbClr val="003366"/>
                </a:solidFill>
                <a:latin typeface="Montserrat Classic Bold"/>
                <a:ea typeface="Montserrat Classic Bold"/>
                <a:cs typeface="Montserrat Classic Bold"/>
                <a:sym typeface="Montserrat Classic Bold"/>
              </a:rPr>
              <a:t> de la </a:t>
            </a:r>
            <a:r>
              <a:rPr lang="en-US" sz="3800" b="1" spc="-38" dirty="0" err="1">
                <a:solidFill>
                  <a:srgbClr val="003366"/>
                </a:solidFill>
                <a:latin typeface="Montserrat Classic Bold"/>
                <a:ea typeface="Montserrat Classic Bold"/>
                <a:cs typeface="Montserrat Classic Bold"/>
                <a:sym typeface="Montserrat Classic Bold"/>
              </a:rPr>
              <a:t>Constitución</a:t>
            </a:r>
            <a:r>
              <a:rPr lang="en-US" sz="3800" b="1" spc="-38" dirty="0">
                <a:solidFill>
                  <a:srgbClr val="003366"/>
                </a:solidFill>
                <a:latin typeface="Montserrat Classic Bold"/>
                <a:ea typeface="Montserrat Classic Bold"/>
                <a:cs typeface="Montserrat Classic Bold"/>
                <a:sym typeface="Montserrat Classic Bold"/>
              </a:rPr>
              <a:t> 1972</a:t>
            </a:r>
          </a:p>
        </p:txBody>
      </p:sp>
      <p:sp>
        <p:nvSpPr>
          <p:cNvPr id="4" name="Freeform 5">
            <a:extLst>
              <a:ext uri="{FF2B5EF4-FFF2-40B4-BE49-F238E27FC236}">
                <a16:creationId xmlns:a16="http://schemas.microsoft.com/office/drawing/2014/main" id="{80900359-3123-44E1-A7CE-53EEB6041249}"/>
              </a:ext>
            </a:extLst>
          </p:cNvPr>
          <p:cNvSpPr/>
          <p:nvPr/>
        </p:nvSpPr>
        <p:spPr>
          <a:xfrm>
            <a:off x="343046" y="2643644"/>
            <a:ext cx="10821278" cy="200828"/>
          </a:xfrm>
          <a:custGeom>
            <a:avLst/>
            <a:gdLst/>
            <a:ahLst/>
            <a:cxnLst/>
            <a:rect l="l" t="t" r="r" b="b"/>
            <a:pathLst>
              <a:path w="8943942" h="86834">
                <a:moveTo>
                  <a:pt x="0" y="0"/>
                </a:moveTo>
                <a:lnTo>
                  <a:pt x="8943942" y="0"/>
                </a:lnTo>
                <a:lnTo>
                  <a:pt x="8943942" y="86834"/>
                </a:lnTo>
                <a:lnTo>
                  <a:pt x="0" y="86834"/>
                </a:lnTo>
                <a:lnTo>
                  <a:pt x="0" y="0"/>
                </a:lnTo>
                <a:close/>
              </a:path>
            </a:pathLst>
          </a:custGeom>
          <a:solidFill>
            <a:schemeClr val="accent1">
              <a:lumMod val="75000"/>
            </a:schemeClr>
          </a:solidFill>
        </p:spPr>
      </p:sp>
      <p:grpSp>
        <p:nvGrpSpPr>
          <p:cNvPr id="6" name="Group 6">
            <a:extLst>
              <a:ext uri="{FF2B5EF4-FFF2-40B4-BE49-F238E27FC236}">
                <a16:creationId xmlns:a16="http://schemas.microsoft.com/office/drawing/2014/main" id="{5B1CF104-9693-4074-B416-7876F89C54D3}"/>
              </a:ext>
            </a:extLst>
          </p:cNvPr>
          <p:cNvGrpSpPr/>
          <p:nvPr/>
        </p:nvGrpSpPr>
        <p:grpSpPr>
          <a:xfrm>
            <a:off x="3387971" y="2772903"/>
            <a:ext cx="146440" cy="1157306"/>
            <a:chOff x="0" y="0"/>
            <a:chExt cx="17639" cy="296253"/>
          </a:xfrm>
        </p:grpSpPr>
        <p:sp>
          <p:nvSpPr>
            <p:cNvPr id="7" name="Freeform 7">
              <a:extLst>
                <a:ext uri="{FF2B5EF4-FFF2-40B4-BE49-F238E27FC236}">
                  <a16:creationId xmlns:a16="http://schemas.microsoft.com/office/drawing/2014/main" id="{07A0C8A7-F42C-4F8D-B51C-2999BD54BBA6}"/>
                </a:ext>
              </a:extLst>
            </p:cNvPr>
            <p:cNvSpPr/>
            <p:nvPr/>
          </p:nvSpPr>
          <p:spPr>
            <a:xfrm>
              <a:off x="0" y="0"/>
              <a:ext cx="17639" cy="296253"/>
            </a:xfrm>
            <a:custGeom>
              <a:avLst/>
              <a:gdLst/>
              <a:ahLst/>
              <a:cxnLst/>
              <a:rect l="l" t="t" r="r" b="b"/>
              <a:pathLst>
                <a:path w="17639" h="296253">
                  <a:moveTo>
                    <a:pt x="0" y="0"/>
                  </a:moveTo>
                  <a:lnTo>
                    <a:pt x="17639" y="0"/>
                  </a:lnTo>
                  <a:lnTo>
                    <a:pt x="17639" y="296253"/>
                  </a:lnTo>
                  <a:lnTo>
                    <a:pt x="0" y="296253"/>
                  </a:lnTo>
                  <a:close/>
                </a:path>
              </a:pathLst>
            </a:custGeom>
            <a:solidFill>
              <a:srgbClr val="807F82"/>
            </a:solidFill>
          </p:spPr>
        </p:sp>
        <p:sp>
          <p:nvSpPr>
            <p:cNvPr id="8" name="TextBox 8">
              <a:extLst>
                <a:ext uri="{FF2B5EF4-FFF2-40B4-BE49-F238E27FC236}">
                  <a16:creationId xmlns:a16="http://schemas.microsoft.com/office/drawing/2014/main" id="{4BA39457-BE86-4178-923C-E2A5ADB5F322}"/>
                </a:ext>
              </a:extLst>
            </p:cNvPr>
            <p:cNvSpPr txBox="1"/>
            <p:nvPr/>
          </p:nvSpPr>
          <p:spPr>
            <a:xfrm>
              <a:off x="0" y="-57150"/>
              <a:ext cx="17639" cy="353403"/>
            </a:xfrm>
            <a:prstGeom prst="rect">
              <a:avLst/>
            </a:prstGeom>
          </p:spPr>
          <p:txBody>
            <a:bodyPr lIns="50800" tIns="50800" rIns="50800" bIns="50800" rtlCol="0" anchor="ctr"/>
            <a:lstStyle/>
            <a:p>
              <a:pPr algn="ctr">
                <a:lnSpc>
                  <a:spcPts val="2700"/>
                </a:lnSpc>
              </a:pPr>
              <a:endParaRPr/>
            </a:p>
          </p:txBody>
        </p:sp>
      </p:grpSp>
      <p:grpSp>
        <p:nvGrpSpPr>
          <p:cNvPr id="9" name="Group 6">
            <a:extLst>
              <a:ext uri="{FF2B5EF4-FFF2-40B4-BE49-F238E27FC236}">
                <a16:creationId xmlns:a16="http://schemas.microsoft.com/office/drawing/2014/main" id="{528CE733-63C7-4A9E-AFA7-7C9678C31793}"/>
              </a:ext>
            </a:extLst>
          </p:cNvPr>
          <p:cNvGrpSpPr/>
          <p:nvPr/>
        </p:nvGrpSpPr>
        <p:grpSpPr>
          <a:xfrm>
            <a:off x="6497124" y="2844472"/>
            <a:ext cx="146440" cy="1154714"/>
            <a:chOff x="0" y="0"/>
            <a:chExt cx="17639" cy="296253"/>
          </a:xfrm>
        </p:grpSpPr>
        <p:sp>
          <p:nvSpPr>
            <p:cNvPr id="10" name="Freeform 7">
              <a:extLst>
                <a:ext uri="{FF2B5EF4-FFF2-40B4-BE49-F238E27FC236}">
                  <a16:creationId xmlns:a16="http://schemas.microsoft.com/office/drawing/2014/main" id="{785D239A-489A-4714-8AF4-E83BE5E20B7F}"/>
                </a:ext>
              </a:extLst>
            </p:cNvPr>
            <p:cNvSpPr/>
            <p:nvPr/>
          </p:nvSpPr>
          <p:spPr>
            <a:xfrm>
              <a:off x="0" y="0"/>
              <a:ext cx="17639" cy="296253"/>
            </a:xfrm>
            <a:custGeom>
              <a:avLst/>
              <a:gdLst/>
              <a:ahLst/>
              <a:cxnLst/>
              <a:rect l="l" t="t" r="r" b="b"/>
              <a:pathLst>
                <a:path w="17639" h="296253">
                  <a:moveTo>
                    <a:pt x="0" y="0"/>
                  </a:moveTo>
                  <a:lnTo>
                    <a:pt x="17639" y="0"/>
                  </a:lnTo>
                  <a:lnTo>
                    <a:pt x="17639" y="296253"/>
                  </a:lnTo>
                  <a:lnTo>
                    <a:pt x="0" y="296253"/>
                  </a:lnTo>
                  <a:close/>
                </a:path>
              </a:pathLst>
            </a:custGeom>
            <a:solidFill>
              <a:srgbClr val="807F82"/>
            </a:solidFill>
          </p:spPr>
        </p:sp>
        <p:sp>
          <p:nvSpPr>
            <p:cNvPr id="11" name="TextBox 8">
              <a:extLst>
                <a:ext uri="{FF2B5EF4-FFF2-40B4-BE49-F238E27FC236}">
                  <a16:creationId xmlns:a16="http://schemas.microsoft.com/office/drawing/2014/main" id="{A5EBF613-CF57-4332-866B-9747CDD83339}"/>
                </a:ext>
              </a:extLst>
            </p:cNvPr>
            <p:cNvSpPr txBox="1"/>
            <p:nvPr/>
          </p:nvSpPr>
          <p:spPr>
            <a:xfrm>
              <a:off x="0" y="-57150"/>
              <a:ext cx="17639" cy="353403"/>
            </a:xfrm>
            <a:prstGeom prst="rect">
              <a:avLst/>
            </a:prstGeom>
          </p:spPr>
          <p:txBody>
            <a:bodyPr lIns="50800" tIns="50800" rIns="50800" bIns="50800" rtlCol="0" anchor="ctr"/>
            <a:lstStyle/>
            <a:p>
              <a:pPr algn="ctr">
                <a:lnSpc>
                  <a:spcPts val="2700"/>
                </a:lnSpc>
              </a:pPr>
              <a:endParaRPr/>
            </a:p>
          </p:txBody>
        </p:sp>
      </p:grpSp>
      <p:grpSp>
        <p:nvGrpSpPr>
          <p:cNvPr id="12" name="Group 6">
            <a:extLst>
              <a:ext uri="{FF2B5EF4-FFF2-40B4-BE49-F238E27FC236}">
                <a16:creationId xmlns:a16="http://schemas.microsoft.com/office/drawing/2014/main" id="{36008939-E771-47E0-B893-1CDB8FCECBC2}"/>
              </a:ext>
            </a:extLst>
          </p:cNvPr>
          <p:cNvGrpSpPr/>
          <p:nvPr/>
        </p:nvGrpSpPr>
        <p:grpSpPr>
          <a:xfrm>
            <a:off x="287120" y="2772903"/>
            <a:ext cx="146440" cy="1063650"/>
            <a:chOff x="0" y="0"/>
            <a:chExt cx="17639" cy="296253"/>
          </a:xfrm>
        </p:grpSpPr>
        <p:sp>
          <p:nvSpPr>
            <p:cNvPr id="13" name="Freeform 7">
              <a:extLst>
                <a:ext uri="{FF2B5EF4-FFF2-40B4-BE49-F238E27FC236}">
                  <a16:creationId xmlns:a16="http://schemas.microsoft.com/office/drawing/2014/main" id="{59985F8C-FD65-485B-82A3-7DC3B1FDAB59}"/>
                </a:ext>
              </a:extLst>
            </p:cNvPr>
            <p:cNvSpPr/>
            <p:nvPr/>
          </p:nvSpPr>
          <p:spPr>
            <a:xfrm>
              <a:off x="0" y="0"/>
              <a:ext cx="17639" cy="296253"/>
            </a:xfrm>
            <a:custGeom>
              <a:avLst/>
              <a:gdLst/>
              <a:ahLst/>
              <a:cxnLst/>
              <a:rect l="l" t="t" r="r" b="b"/>
              <a:pathLst>
                <a:path w="17639" h="296253">
                  <a:moveTo>
                    <a:pt x="0" y="0"/>
                  </a:moveTo>
                  <a:lnTo>
                    <a:pt x="17639" y="0"/>
                  </a:lnTo>
                  <a:lnTo>
                    <a:pt x="17639" y="296253"/>
                  </a:lnTo>
                  <a:lnTo>
                    <a:pt x="0" y="296253"/>
                  </a:lnTo>
                  <a:close/>
                </a:path>
              </a:pathLst>
            </a:custGeom>
            <a:solidFill>
              <a:srgbClr val="807F82"/>
            </a:solidFill>
          </p:spPr>
        </p:sp>
        <p:sp>
          <p:nvSpPr>
            <p:cNvPr id="14" name="TextBox 8">
              <a:extLst>
                <a:ext uri="{FF2B5EF4-FFF2-40B4-BE49-F238E27FC236}">
                  <a16:creationId xmlns:a16="http://schemas.microsoft.com/office/drawing/2014/main" id="{6EE6B67F-DDF8-4963-8A92-39D3302234B9}"/>
                </a:ext>
              </a:extLst>
            </p:cNvPr>
            <p:cNvSpPr txBox="1"/>
            <p:nvPr/>
          </p:nvSpPr>
          <p:spPr>
            <a:xfrm>
              <a:off x="0" y="-57150"/>
              <a:ext cx="17639" cy="353403"/>
            </a:xfrm>
            <a:prstGeom prst="rect">
              <a:avLst/>
            </a:prstGeom>
          </p:spPr>
          <p:txBody>
            <a:bodyPr lIns="50800" tIns="50800" rIns="50800" bIns="50800" rtlCol="0" anchor="ctr"/>
            <a:lstStyle/>
            <a:p>
              <a:pPr algn="ctr">
                <a:lnSpc>
                  <a:spcPts val="2700"/>
                </a:lnSpc>
              </a:pPr>
              <a:endParaRPr/>
            </a:p>
          </p:txBody>
        </p:sp>
      </p:grpSp>
      <p:sp>
        <p:nvSpPr>
          <p:cNvPr id="18" name="TextBox 28">
            <a:extLst>
              <a:ext uri="{FF2B5EF4-FFF2-40B4-BE49-F238E27FC236}">
                <a16:creationId xmlns:a16="http://schemas.microsoft.com/office/drawing/2014/main" id="{32045861-D0F6-42BA-939C-87FC47993D78}"/>
              </a:ext>
            </a:extLst>
          </p:cNvPr>
          <p:cNvSpPr txBox="1"/>
          <p:nvPr/>
        </p:nvSpPr>
        <p:spPr>
          <a:xfrm>
            <a:off x="94049" y="3836553"/>
            <a:ext cx="715957" cy="316753"/>
          </a:xfrm>
          <a:prstGeom prst="rect">
            <a:avLst/>
          </a:prstGeom>
        </p:spPr>
        <p:txBody>
          <a:bodyPr wrap="square" lIns="0" tIns="0" rIns="0" bIns="0" rtlCol="0" anchor="t">
            <a:spAutoFit/>
          </a:bodyPr>
          <a:lstStyle/>
          <a:p>
            <a:pPr algn="ctr">
              <a:lnSpc>
                <a:spcPts val="2700"/>
              </a:lnSpc>
              <a:spcBef>
                <a:spcPct val="0"/>
              </a:spcBef>
            </a:pPr>
            <a:r>
              <a:rPr lang="en-US" sz="1800" spc="18" dirty="0">
                <a:solidFill>
                  <a:srgbClr val="002855"/>
                </a:solidFill>
                <a:latin typeface="Montserrat Light"/>
                <a:ea typeface="Montserrat Light"/>
                <a:cs typeface="Montserrat Light"/>
                <a:sym typeface="Montserrat Light"/>
              </a:rPr>
              <a:t>1978</a:t>
            </a:r>
          </a:p>
        </p:txBody>
      </p:sp>
      <p:sp>
        <p:nvSpPr>
          <p:cNvPr id="20" name="TextBox 28">
            <a:extLst>
              <a:ext uri="{FF2B5EF4-FFF2-40B4-BE49-F238E27FC236}">
                <a16:creationId xmlns:a16="http://schemas.microsoft.com/office/drawing/2014/main" id="{35CA44DE-68EE-4073-B962-3AB26B2B8E3E}"/>
              </a:ext>
            </a:extLst>
          </p:cNvPr>
          <p:cNvSpPr txBox="1"/>
          <p:nvPr/>
        </p:nvSpPr>
        <p:spPr>
          <a:xfrm>
            <a:off x="7343584" y="3952663"/>
            <a:ext cx="715957" cy="316753"/>
          </a:xfrm>
          <a:prstGeom prst="rect">
            <a:avLst/>
          </a:prstGeom>
        </p:spPr>
        <p:txBody>
          <a:bodyPr wrap="square" lIns="0" tIns="0" rIns="0" bIns="0" rtlCol="0" anchor="t">
            <a:spAutoFit/>
          </a:bodyPr>
          <a:lstStyle/>
          <a:p>
            <a:pPr algn="ctr">
              <a:lnSpc>
                <a:spcPts val="2700"/>
              </a:lnSpc>
              <a:spcBef>
                <a:spcPct val="0"/>
              </a:spcBef>
            </a:pPr>
            <a:r>
              <a:rPr lang="en-US" sz="1800" spc="18" dirty="0">
                <a:solidFill>
                  <a:srgbClr val="F8FBFD"/>
                </a:solidFill>
                <a:latin typeface="Montserrat Light"/>
                <a:ea typeface="Montserrat Light"/>
                <a:cs typeface="Montserrat Light"/>
                <a:sym typeface="Montserrat Light"/>
              </a:rPr>
              <a:t>1904</a:t>
            </a:r>
          </a:p>
        </p:txBody>
      </p:sp>
      <p:sp>
        <p:nvSpPr>
          <p:cNvPr id="22" name="TextBox 28">
            <a:extLst>
              <a:ext uri="{FF2B5EF4-FFF2-40B4-BE49-F238E27FC236}">
                <a16:creationId xmlns:a16="http://schemas.microsoft.com/office/drawing/2014/main" id="{9BCE2DAB-2E32-4CB9-99C1-E20635F55287}"/>
              </a:ext>
            </a:extLst>
          </p:cNvPr>
          <p:cNvSpPr txBox="1"/>
          <p:nvPr/>
        </p:nvSpPr>
        <p:spPr>
          <a:xfrm>
            <a:off x="6327169" y="3921339"/>
            <a:ext cx="715957" cy="316753"/>
          </a:xfrm>
          <a:prstGeom prst="rect">
            <a:avLst/>
          </a:prstGeom>
        </p:spPr>
        <p:txBody>
          <a:bodyPr wrap="square" lIns="0" tIns="0" rIns="0" bIns="0" rtlCol="0" anchor="t">
            <a:spAutoFit/>
          </a:bodyPr>
          <a:lstStyle/>
          <a:p>
            <a:pPr algn="ctr">
              <a:lnSpc>
                <a:spcPts val="2700"/>
              </a:lnSpc>
              <a:spcBef>
                <a:spcPct val="0"/>
              </a:spcBef>
            </a:pPr>
            <a:r>
              <a:rPr lang="en-US" sz="1800" spc="18" dirty="0">
                <a:solidFill>
                  <a:srgbClr val="002855"/>
                </a:solidFill>
                <a:latin typeface="Montserrat Light"/>
                <a:ea typeface="Montserrat Light"/>
                <a:cs typeface="Montserrat Light"/>
                <a:sym typeface="Montserrat Light"/>
              </a:rPr>
              <a:t>1994</a:t>
            </a:r>
          </a:p>
        </p:txBody>
      </p:sp>
      <p:sp>
        <p:nvSpPr>
          <p:cNvPr id="24" name="TextBox 28">
            <a:extLst>
              <a:ext uri="{FF2B5EF4-FFF2-40B4-BE49-F238E27FC236}">
                <a16:creationId xmlns:a16="http://schemas.microsoft.com/office/drawing/2014/main" id="{0406B510-4860-432B-9035-984727CBC276}"/>
              </a:ext>
            </a:extLst>
          </p:cNvPr>
          <p:cNvSpPr txBox="1"/>
          <p:nvPr/>
        </p:nvSpPr>
        <p:spPr>
          <a:xfrm flipH="1">
            <a:off x="2989187" y="3972379"/>
            <a:ext cx="1068110" cy="316753"/>
          </a:xfrm>
          <a:prstGeom prst="rect">
            <a:avLst/>
          </a:prstGeom>
        </p:spPr>
        <p:txBody>
          <a:bodyPr wrap="square" lIns="0" tIns="0" rIns="0" bIns="0" rtlCol="0" anchor="t">
            <a:spAutoFit/>
          </a:bodyPr>
          <a:lstStyle/>
          <a:p>
            <a:pPr algn="ctr">
              <a:lnSpc>
                <a:spcPts val="2700"/>
              </a:lnSpc>
              <a:spcBef>
                <a:spcPct val="0"/>
              </a:spcBef>
            </a:pPr>
            <a:r>
              <a:rPr lang="en-US" sz="1800" spc="18" dirty="0">
                <a:solidFill>
                  <a:srgbClr val="002855"/>
                </a:solidFill>
                <a:latin typeface="Montserrat Light"/>
                <a:ea typeface="Montserrat Light"/>
                <a:cs typeface="Montserrat Light"/>
                <a:sym typeface="Montserrat Light"/>
              </a:rPr>
              <a:t>1983</a:t>
            </a:r>
          </a:p>
        </p:txBody>
      </p:sp>
      <p:grpSp>
        <p:nvGrpSpPr>
          <p:cNvPr id="35" name="Group 6">
            <a:extLst>
              <a:ext uri="{FF2B5EF4-FFF2-40B4-BE49-F238E27FC236}">
                <a16:creationId xmlns:a16="http://schemas.microsoft.com/office/drawing/2014/main" id="{83B0DA71-2268-44D7-8F66-2BB58F14BF65}"/>
              </a:ext>
            </a:extLst>
          </p:cNvPr>
          <p:cNvGrpSpPr/>
          <p:nvPr/>
        </p:nvGrpSpPr>
        <p:grpSpPr>
          <a:xfrm>
            <a:off x="10694716" y="2805081"/>
            <a:ext cx="146440" cy="1031471"/>
            <a:chOff x="0" y="0"/>
            <a:chExt cx="17639" cy="296253"/>
          </a:xfrm>
        </p:grpSpPr>
        <p:sp>
          <p:nvSpPr>
            <p:cNvPr id="36" name="Freeform 7">
              <a:extLst>
                <a:ext uri="{FF2B5EF4-FFF2-40B4-BE49-F238E27FC236}">
                  <a16:creationId xmlns:a16="http://schemas.microsoft.com/office/drawing/2014/main" id="{8E38CB63-6C3A-46D2-B376-4E94AAA16EB8}"/>
                </a:ext>
              </a:extLst>
            </p:cNvPr>
            <p:cNvSpPr/>
            <p:nvPr/>
          </p:nvSpPr>
          <p:spPr>
            <a:xfrm>
              <a:off x="0" y="0"/>
              <a:ext cx="17639" cy="296253"/>
            </a:xfrm>
            <a:custGeom>
              <a:avLst/>
              <a:gdLst/>
              <a:ahLst/>
              <a:cxnLst/>
              <a:rect l="l" t="t" r="r" b="b"/>
              <a:pathLst>
                <a:path w="17639" h="296253">
                  <a:moveTo>
                    <a:pt x="0" y="0"/>
                  </a:moveTo>
                  <a:lnTo>
                    <a:pt x="17639" y="0"/>
                  </a:lnTo>
                  <a:lnTo>
                    <a:pt x="17639" y="296253"/>
                  </a:lnTo>
                  <a:lnTo>
                    <a:pt x="0" y="296253"/>
                  </a:lnTo>
                  <a:close/>
                </a:path>
              </a:pathLst>
            </a:custGeom>
            <a:solidFill>
              <a:srgbClr val="807F82"/>
            </a:solidFill>
          </p:spPr>
        </p:sp>
        <p:sp>
          <p:nvSpPr>
            <p:cNvPr id="37" name="TextBox 8">
              <a:extLst>
                <a:ext uri="{FF2B5EF4-FFF2-40B4-BE49-F238E27FC236}">
                  <a16:creationId xmlns:a16="http://schemas.microsoft.com/office/drawing/2014/main" id="{0C0D9B9C-FFBC-4305-BA37-EBC9BA83841F}"/>
                </a:ext>
              </a:extLst>
            </p:cNvPr>
            <p:cNvSpPr txBox="1"/>
            <p:nvPr/>
          </p:nvSpPr>
          <p:spPr>
            <a:xfrm>
              <a:off x="0" y="-57150"/>
              <a:ext cx="17639" cy="353403"/>
            </a:xfrm>
            <a:prstGeom prst="rect">
              <a:avLst/>
            </a:prstGeom>
          </p:spPr>
          <p:txBody>
            <a:bodyPr lIns="50800" tIns="50800" rIns="50800" bIns="50800" rtlCol="0" anchor="ctr"/>
            <a:lstStyle/>
            <a:p>
              <a:pPr algn="ctr">
                <a:lnSpc>
                  <a:spcPts val="2700"/>
                </a:lnSpc>
              </a:pPr>
              <a:endParaRPr/>
            </a:p>
          </p:txBody>
        </p:sp>
      </p:grpSp>
      <p:sp>
        <p:nvSpPr>
          <p:cNvPr id="38" name="TextBox 28">
            <a:extLst>
              <a:ext uri="{FF2B5EF4-FFF2-40B4-BE49-F238E27FC236}">
                <a16:creationId xmlns:a16="http://schemas.microsoft.com/office/drawing/2014/main" id="{129EC9D2-2C5D-45BB-87CE-FCCC41B5DD5A}"/>
              </a:ext>
            </a:extLst>
          </p:cNvPr>
          <p:cNvSpPr txBox="1"/>
          <p:nvPr/>
        </p:nvSpPr>
        <p:spPr>
          <a:xfrm>
            <a:off x="10448367" y="3814002"/>
            <a:ext cx="715957" cy="316753"/>
          </a:xfrm>
          <a:prstGeom prst="rect">
            <a:avLst/>
          </a:prstGeom>
        </p:spPr>
        <p:txBody>
          <a:bodyPr wrap="square" lIns="0" tIns="0" rIns="0" bIns="0" rtlCol="0" anchor="t">
            <a:spAutoFit/>
          </a:bodyPr>
          <a:lstStyle/>
          <a:p>
            <a:pPr algn="ctr">
              <a:lnSpc>
                <a:spcPts val="2700"/>
              </a:lnSpc>
              <a:spcBef>
                <a:spcPct val="0"/>
              </a:spcBef>
            </a:pPr>
            <a:r>
              <a:rPr lang="en-US" spc="18" dirty="0">
                <a:solidFill>
                  <a:srgbClr val="002855"/>
                </a:solidFill>
                <a:latin typeface="Montserrat Light"/>
                <a:ea typeface="Montserrat Light"/>
                <a:cs typeface="Montserrat Light"/>
                <a:sym typeface="Montserrat Light"/>
              </a:rPr>
              <a:t>2004</a:t>
            </a:r>
            <a:endParaRPr lang="en-US" sz="1800" spc="18" dirty="0">
              <a:solidFill>
                <a:srgbClr val="002855"/>
              </a:solidFill>
              <a:latin typeface="Montserrat Light"/>
              <a:ea typeface="Montserrat Light"/>
              <a:cs typeface="Montserrat Light"/>
              <a:sym typeface="Montserrat Light"/>
            </a:endParaRPr>
          </a:p>
        </p:txBody>
      </p:sp>
      <p:sp>
        <p:nvSpPr>
          <p:cNvPr id="39" name="TextBox 35">
            <a:extLst>
              <a:ext uri="{FF2B5EF4-FFF2-40B4-BE49-F238E27FC236}">
                <a16:creationId xmlns:a16="http://schemas.microsoft.com/office/drawing/2014/main" id="{E82E8761-24C3-40DA-AA0C-748CD8471893}"/>
              </a:ext>
            </a:extLst>
          </p:cNvPr>
          <p:cNvSpPr txBox="1"/>
          <p:nvPr/>
        </p:nvSpPr>
        <p:spPr>
          <a:xfrm>
            <a:off x="4281609" y="1715068"/>
            <a:ext cx="2944151" cy="692497"/>
          </a:xfrm>
          <a:prstGeom prst="rect">
            <a:avLst/>
          </a:prstGeom>
        </p:spPr>
        <p:txBody>
          <a:bodyPr lIns="0" tIns="0" rIns="0" bIns="0" rtlCol="0" anchor="t">
            <a:spAutoFit/>
          </a:bodyPr>
          <a:lstStyle/>
          <a:p>
            <a:pPr algn="ctr">
              <a:lnSpc>
                <a:spcPts val="2700"/>
              </a:lnSpc>
              <a:spcBef>
                <a:spcPct val="0"/>
              </a:spcBef>
            </a:pPr>
            <a:r>
              <a:rPr lang="en-US" sz="2400" b="1" spc="18" dirty="0" err="1">
                <a:solidFill>
                  <a:srgbClr val="CBA052"/>
                </a:solidFill>
                <a:latin typeface="Montserrat Light"/>
                <a:ea typeface="Montserrat Light"/>
                <a:cs typeface="Montserrat Light"/>
                <a:sym typeface="Montserrat Light"/>
              </a:rPr>
              <a:t>Reforma</a:t>
            </a:r>
            <a:r>
              <a:rPr lang="en-US" sz="2400" b="1" spc="18" dirty="0">
                <a:solidFill>
                  <a:srgbClr val="CBA052"/>
                </a:solidFill>
                <a:latin typeface="Montserrat Light"/>
                <a:ea typeface="Montserrat Light"/>
                <a:cs typeface="Montserrat Light"/>
                <a:sym typeface="Montserrat Light"/>
              </a:rPr>
              <a:t> </a:t>
            </a:r>
            <a:r>
              <a:rPr lang="en-US" sz="2400" b="1" spc="18" dirty="0" err="1">
                <a:solidFill>
                  <a:srgbClr val="CBA052"/>
                </a:solidFill>
                <a:latin typeface="Montserrat Light"/>
                <a:ea typeface="Montserrat Light"/>
                <a:cs typeface="Montserrat Light"/>
                <a:sym typeface="Montserrat Light"/>
              </a:rPr>
              <a:t>Constitucionales</a:t>
            </a:r>
            <a:endParaRPr lang="en-US" sz="2400" b="1" spc="18" dirty="0">
              <a:solidFill>
                <a:srgbClr val="CBA052"/>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3824628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01C474-AC51-4B8C-9045-BCC806E738C1}"/>
              </a:ext>
            </a:extLst>
          </p:cNvPr>
          <p:cNvPicPr>
            <a:picLocks noChangeAspect="1"/>
          </p:cNvPicPr>
          <p:nvPr/>
        </p:nvPicPr>
        <p:blipFill>
          <a:blip r:embed="rId2"/>
          <a:stretch>
            <a:fillRect/>
          </a:stretch>
        </p:blipFill>
        <p:spPr>
          <a:xfrm>
            <a:off x="2567" y="4925506"/>
            <a:ext cx="3034924" cy="1932494"/>
          </a:xfrm>
          <a:prstGeom prst="rect">
            <a:avLst/>
          </a:prstGeom>
        </p:spPr>
      </p:pic>
      <p:pic>
        <p:nvPicPr>
          <p:cNvPr id="5" name="Imagen 4">
            <a:extLst>
              <a:ext uri="{FF2B5EF4-FFF2-40B4-BE49-F238E27FC236}">
                <a16:creationId xmlns:a16="http://schemas.microsoft.com/office/drawing/2014/main" id="{5BA494D2-BC17-49D7-8E6E-06BB802D226E}"/>
              </a:ext>
            </a:extLst>
          </p:cNvPr>
          <p:cNvPicPr>
            <a:picLocks noChangeAspect="1"/>
          </p:cNvPicPr>
          <p:nvPr/>
        </p:nvPicPr>
        <p:blipFill>
          <a:blip r:embed="rId3"/>
          <a:stretch>
            <a:fillRect/>
          </a:stretch>
        </p:blipFill>
        <p:spPr>
          <a:xfrm>
            <a:off x="0" y="949529"/>
            <a:ext cx="2638425" cy="895350"/>
          </a:xfrm>
          <a:prstGeom prst="rect">
            <a:avLst/>
          </a:prstGeom>
        </p:spPr>
      </p:pic>
      <p:sp>
        <p:nvSpPr>
          <p:cNvPr id="6" name="Rectángulo 5">
            <a:extLst>
              <a:ext uri="{FF2B5EF4-FFF2-40B4-BE49-F238E27FC236}">
                <a16:creationId xmlns:a16="http://schemas.microsoft.com/office/drawing/2014/main" id="{4E0BA109-CD0A-4C09-9A7D-6ABBB38FC4F5}"/>
              </a:ext>
            </a:extLst>
          </p:cNvPr>
          <p:cNvSpPr/>
          <p:nvPr/>
        </p:nvSpPr>
        <p:spPr>
          <a:xfrm>
            <a:off x="3496235" y="1844879"/>
            <a:ext cx="5889812" cy="461665"/>
          </a:xfrm>
          <a:prstGeom prst="rect">
            <a:avLst/>
          </a:prstGeom>
        </p:spPr>
        <p:txBody>
          <a:bodyPr wrap="square">
            <a:spAutoFit/>
          </a:bodyPr>
          <a:lstStyle/>
          <a:p>
            <a:r>
              <a:rPr lang="es-PA" sz="2400" b="1" dirty="0">
                <a:solidFill>
                  <a:schemeClr val="accent1">
                    <a:lumMod val="50000"/>
                  </a:schemeClr>
                </a:solidFill>
                <a:latin typeface="Montserrat Classic"/>
              </a:rPr>
              <a:t>     </a:t>
            </a:r>
            <a:endParaRPr lang="es-PA" sz="2400" dirty="0"/>
          </a:p>
        </p:txBody>
      </p:sp>
      <p:sp>
        <p:nvSpPr>
          <p:cNvPr id="7" name="Rectángulo 6">
            <a:extLst>
              <a:ext uri="{FF2B5EF4-FFF2-40B4-BE49-F238E27FC236}">
                <a16:creationId xmlns:a16="http://schemas.microsoft.com/office/drawing/2014/main" id="{C26A64F6-6A7A-4793-8695-1DEABE84B985}"/>
              </a:ext>
            </a:extLst>
          </p:cNvPr>
          <p:cNvSpPr/>
          <p:nvPr/>
        </p:nvSpPr>
        <p:spPr>
          <a:xfrm>
            <a:off x="3879476" y="861702"/>
            <a:ext cx="3922059" cy="1692771"/>
          </a:xfrm>
          <a:prstGeom prst="rect">
            <a:avLst/>
          </a:prstGeom>
        </p:spPr>
        <p:txBody>
          <a:bodyPr wrap="square">
            <a:spAutoFit/>
          </a:bodyPr>
          <a:lstStyle/>
          <a:p>
            <a:r>
              <a:rPr lang="es-PA" sz="2800" dirty="0">
                <a:solidFill>
                  <a:schemeClr val="accent1">
                    <a:lumMod val="50000"/>
                  </a:schemeClr>
                </a:solidFill>
                <a:latin typeface="Montserrat Classic"/>
              </a:rPr>
              <a:t>CONSTITUCION DE 1972</a:t>
            </a:r>
          </a:p>
          <a:p>
            <a:endParaRPr lang="es-PA" sz="2800" dirty="0">
              <a:solidFill>
                <a:schemeClr val="accent1">
                  <a:lumMod val="50000"/>
                </a:schemeClr>
              </a:solidFill>
              <a:latin typeface="Montserrat Classic"/>
            </a:endParaRPr>
          </a:p>
          <a:p>
            <a:r>
              <a:rPr lang="es-PA" sz="2400" b="1" dirty="0">
                <a:solidFill>
                  <a:schemeClr val="accent1">
                    <a:lumMod val="50000"/>
                  </a:schemeClr>
                </a:solidFill>
                <a:latin typeface="Montserrat Classic"/>
              </a:rPr>
              <a:t>       REFORMAS DE 1978</a:t>
            </a:r>
          </a:p>
          <a:p>
            <a:endParaRPr lang="es-PA" sz="2400" dirty="0"/>
          </a:p>
        </p:txBody>
      </p:sp>
      <p:sp>
        <p:nvSpPr>
          <p:cNvPr id="3" name="Rectángulo 2">
            <a:extLst>
              <a:ext uri="{FF2B5EF4-FFF2-40B4-BE49-F238E27FC236}">
                <a16:creationId xmlns:a16="http://schemas.microsoft.com/office/drawing/2014/main" id="{59FFC564-849D-4959-A287-C117B10F5DAF}"/>
              </a:ext>
            </a:extLst>
          </p:cNvPr>
          <p:cNvSpPr/>
          <p:nvPr/>
        </p:nvSpPr>
        <p:spPr>
          <a:xfrm>
            <a:off x="1319212" y="1967840"/>
            <a:ext cx="10581946" cy="414024"/>
          </a:xfrm>
          <a:prstGeom prst="rect">
            <a:avLst/>
          </a:prstGeom>
        </p:spPr>
        <p:txBody>
          <a:bodyPr wrap="square">
            <a:spAutoFit/>
          </a:bodyPr>
          <a:lstStyle/>
          <a:p>
            <a:pPr algn="just" defTabSz="857250">
              <a:lnSpc>
                <a:spcPts val="2531"/>
              </a:lnSpc>
            </a:pPr>
            <a:r>
              <a:rPr lang="es-PA" sz="2400" b="1" spc="17" dirty="0">
                <a:solidFill>
                  <a:srgbClr val="003366"/>
                </a:solidFill>
                <a:latin typeface="Montserrat Light" panose="00000400000000000000" pitchFamily="2" charset="0"/>
                <a:ea typeface="Montserrat Light"/>
                <a:cs typeface="Montserrat Light"/>
                <a:sym typeface="Montserrat Light"/>
              </a:rPr>
              <a:t>  </a:t>
            </a:r>
          </a:p>
        </p:txBody>
      </p:sp>
      <p:sp>
        <p:nvSpPr>
          <p:cNvPr id="8" name="TextBox 8">
            <a:extLst>
              <a:ext uri="{FF2B5EF4-FFF2-40B4-BE49-F238E27FC236}">
                <a16:creationId xmlns:a16="http://schemas.microsoft.com/office/drawing/2014/main" id="{8A463C46-F466-47DD-9AA2-7238C0662755}"/>
              </a:ext>
            </a:extLst>
          </p:cNvPr>
          <p:cNvSpPr txBox="1"/>
          <p:nvPr/>
        </p:nvSpPr>
        <p:spPr>
          <a:xfrm rot="60000">
            <a:off x="2643245" y="5701747"/>
            <a:ext cx="7553208" cy="618246"/>
          </a:xfrm>
          <a:prstGeom prst="rect">
            <a:avLst/>
          </a:prstGeom>
        </p:spPr>
        <p:txBody>
          <a:bodyPr wrap="square" lIns="0" tIns="0" rIns="0" bIns="0" rtlCol="0" anchor="t">
            <a:spAutoFit/>
          </a:bodyPr>
          <a:lstStyle/>
          <a:p>
            <a:pPr algn="just" defTabSz="857250">
              <a:lnSpc>
                <a:spcPts val="2531"/>
              </a:lnSpc>
            </a:pPr>
            <a:endParaRPr lang="es-PA" sz="1688" b="1" spc="17" dirty="0">
              <a:solidFill>
                <a:srgbClr val="002855"/>
              </a:solidFill>
              <a:latin typeface="Montserrat Light"/>
              <a:ea typeface="Montserrat Light"/>
              <a:cs typeface="Montserrat Light"/>
              <a:sym typeface="Montserrat Light"/>
            </a:endParaRPr>
          </a:p>
          <a:p>
            <a:pPr algn="just" defTabSz="857250">
              <a:lnSpc>
                <a:spcPts val="2531"/>
              </a:lnSpc>
            </a:pPr>
            <a:endParaRPr lang="es-PA" sz="1688" spc="17" dirty="0">
              <a:solidFill>
                <a:srgbClr val="002855"/>
              </a:solidFill>
              <a:latin typeface="Montserrat Light"/>
              <a:ea typeface="Montserrat Light"/>
              <a:cs typeface="Montserrat Light"/>
              <a:sym typeface="Montserrat Light"/>
            </a:endParaRPr>
          </a:p>
        </p:txBody>
      </p:sp>
      <p:sp>
        <p:nvSpPr>
          <p:cNvPr id="2" name="Rectángulo 1">
            <a:extLst>
              <a:ext uri="{FF2B5EF4-FFF2-40B4-BE49-F238E27FC236}">
                <a16:creationId xmlns:a16="http://schemas.microsoft.com/office/drawing/2014/main" id="{28DCA32C-5560-4106-A743-2C33CCFD9765}"/>
              </a:ext>
            </a:extLst>
          </p:cNvPr>
          <p:cNvSpPr/>
          <p:nvPr/>
        </p:nvSpPr>
        <p:spPr>
          <a:xfrm>
            <a:off x="1770530" y="2469713"/>
            <a:ext cx="8973670" cy="1355499"/>
          </a:xfrm>
          <a:prstGeom prst="rect">
            <a:avLst/>
          </a:prstGeom>
        </p:spPr>
        <p:txBody>
          <a:bodyPr wrap="square">
            <a:spAutoFit/>
          </a:bodyPr>
          <a:lstStyle/>
          <a:p>
            <a:pPr algn="just" defTabSz="857250">
              <a:lnSpc>
                <a:spcPts val="2531"/>
              </a:lnSpc>
            </a:pPr>
            <a:r>
              <a:rPr lang="es-PA" sz="2000" b="1" u="sng" spc="17" dirty="0">
                <a:solidFill>
                  <a:srgbClr val="003366"/>
                </a:solidFill>
                <a:latin typeface="Montserrat Light"/>
                <a:ea typeface="Montserrat Light"/>
                <a:cs typeface="Montserrat Light"/>
                <a:sym typeface="Montserrat Light"/>
              </a:rPr>
              <a:t>Dos modificaciones: </a:t>
            </a:r>
          </a:p>
          <a:p>
            <a:pPr algn="just" defTabSz="857250">
              <a:lnSpc>
                <a:spcPts val="2531"/>
              </a:lnSpc>
            </a:pPr>
            <a:endParaRPr lang="es-PA" sz="2000" spc="17" dirty="0">
              <a:solidFill>
                <a:srgbClr val="003366"/>
              </a:solidFill>
              <a:latin typeface="Montserrat Light"/>
              <a:ea typeface="Montserrat Light"/>
              <a:cs typeface="Montserrat Light"/>
              <a:sym typeface="Montserrat Light"/>
            </a:endParaRPr>
          </a:p>
          <a:p>
            <a:pPr algn="just" defTabSz="857250">
              <a:lnSpc>
                <a:spcPts val="2531"/>
              </a:lnSpc>
            </a:pPr>
            <a:r>
              <a:rPr lang="es-PA" sz="2000" b="1" spc="17" dirty="0">
                <a:solidFill>
                  <a:srgbClr val="003366"/>
                </a:solidFill>
                <a:latin typeface="Montserrat Light"/>
                <a:ea typeface="Montserrat Light"/>
                <a:cs typeface="Montserrat Light"/>
                <a:sym typeface="Montserrat Light"/>
              </a:rPr>
              <a:t>1. Establecer la elección popular directa del Presidente y del Vice Presidente para el mismo periodo de 6 años.</a:t>
            </a:r>
          </a:p>
        </p:txBody>
      </p:sp>
      <p:sp>
        <p:nvSpPr>
          <p:cNvPr id="11" name="Rectángulo 10">
            <a:extLst>
              <a:ext uri="{FF2B5EF4-FFF2-40B4-BE49-F238E27FC236}">
                <a16:creationId xmlns:a16="http://schemas.microsoft.com/office/drawing/2014/main" id="{9F9D3CB7-BA77-4AD6-BB64-B1C1AF1E0C03}"/>
              </a:ext>
            </a:extLst>
          </p:cNvPr>
          <p:cNvSpPr/>
          <p:nvPr/>
        </p:nvSpPr>
        <p:spPr>
          <a:xfrm>
            <a:off x="1764818" y="4031672"/>
            <a:ext cx="9161929" cy="1676100"/>
          </a:xfrm>
          <a:prstGeom prst="rect">
            <a:avLst/>
          </a:prstGeom>
        </p:spPr>
        <p:txBody>
          <a:bodyPr wrap="square">
            <a:spAutoFit/>
          </a:bodyPr>
          <a:lstStyle/>
          <a:p>
            <a:pPr algn="just" defTabSz="857250">
              <a:lnSpc>
                <a:spcPts val="2531"/>
              </a:lnSpc>
            </a:pPr>
            <a:r>
              <a:rPr lang="en-US" sz="2000" b="1" spc="17" dirty="0">
                <a:solidFill>
                  <a:srgbClr val="002855"/>
                </a:solidFill>
                <a:latin typeface="Montserrat Light"/>
                <a:ea typeface="Montserrat Light"/>
                <a:cs typeface="Montserrat Light"/>
                <a:sym typeface="Montserrat Light"/>
              </a:rPr>
              <a:t>2</a:t>
            </a:r>
            <a:r>
              <a:rPr lang="en-US" sz="2000" spc="17" dirty="0">
                <a:solidFill>
                  <a:srgbClr val="002855"/>
                </a:solidFill>
                <a:latin typeface="Montserrat Light"/>
                <a:ea typeface="Montserrat Light"/>
                <a:cs typeface="Montserrat Light"/>
                <a:sym typeface="Montserrat Light"/>
              </a:rPr>
              <a:t>. </a:t>
            </a:r>
            <a:r>
              <a:rPr lang="es-ES" sz="2000" b="1" spc="17" dirty="0">
                <a:solidFill>
                  <a:srgbClr val="002855"/>
                </a:solidFill>
                <a:latin typeface="Montserrat Light"/>
                <a:ea typeface="Montserrat Light"/>
                <a:cs typeface="Montserrat Light"/>
                <a:sym typeface="Montserrat Light"/>
              </a:rPr>
              <a:t>Y en transformar el Consejo Nacional de Legislación el verdadero cuerpo legislador en un órgano de 57 miembros elegidos, uno de forma directa y otros indirecta, para un periodo de 6 años. Dejo de ser parte del Ejecutivo y se convirtió en corporación legisladora</a:t>
            </a:r>
            <a:r>
              <a:rPr lang="es-ES" sz="2000" spc="17" dirty="0">
                <a:solidFill>
                  <a:srgbClr val="002855"/>
                </a:solidFill>
                <a:latin typeface="Montserrat Light"/>
                <a:ea typeface="Montserrat Light"/>
                <a:cs typeface="Montserrat Light"/>
                <a:sym typeface="Montserrat Light"/>
              </a:rPr>
              <a:t>.</a:t>
            </a:r>
          </a:p>
          <a:p>
            <a:pPr algn="just" defTabSz="857250">
              <a:lnSpc>
                <a:spcPts val="2531"/>
              </a:lnSpc>
            </a:pPr>
            <a:r>
              <a:rPr lang="es-ES" spc="17" dirty="0">
                <a:solidFill>
                  <a:srgbClr val="002855"/>
                </a:solidFill>
                <a:latin typeface="Montserrat Light"/>
                <a:ea typeface="Montserrat Light"/>
                <a:cs typeface="Montserrat Light"/>
                <a:sym typeface="Montserrat Light"/>
              </a:rPr>
              <a:t>                                             </a:t>
            </a:r>
            <a:r>
              <a:rPr lang="es-ES" spc="17" dirty="0">
                <a:solidFill>
                  <a:srgbClr val="FF0000"/>
                </a:solidFill>
                <a:latin typeface="Montserrat Light"/>
                <a:ea typeface="Montserrat Light"/>
                <a:cs typeface="Montserrat Light"/>
                <a:sym typeface="Montserrat Light"/>
              </a:rPr>
              <a:t>EXPANDIR</a:t>
            </a:r>
          </a:p>
        </p:txBody>
      </p:sp>
    </p:spTree>
    <p:extLst>
      <p:ext uri="{BB962C8B-B14F-4D97-AF65-F5344CB8AC3E}">
        <p14:creationId xmlns:p14="http://schemas.microsoft.com/office/powerpoint/2010/main" val="126663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9">
            <a:extLst>
              <a:ext uri="{FF2B5EF4-FFF2-40B4-BE49-F238E27FC236}">
                <a16:creationId xmlns:a16="http://schemas.microsoft.com/office/drawing/2014/main" id="{D413C8F6-01C9-49AB-9ED5-288C13197F4C}"/>
              </a:ext>
            </a:extLst>
          </p:cNvPr>
          <p:cNvSpPr>
            <a:spLocks noChangeArrowheads="1"/>
          </p:cNvSpPr>
          <p:nvPr/>
        </p:nvSpPr>
        <p:spPr bwMode="auto">
          <a:xfrm>
            <a:off x="-201613" y="-3722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A"/>
          </a:p>
        </p:txBody>
      </p:sp>
      <p:sp>
        <p:nvSpPr>
          <p:cNvPr id="2" name="Rectángulo 1">
            <a:extLst>
              <a:ext uri="{FF2B5EF4-FFF2-40B4-BE49-F238E27FC236}">
                <a16:creationId xmlns:a16="http://schemas.microsoft.com/office/drawing/2014/main" id="{E7BD8E6D-CAC4-42A3-9C51-267EB1B38C86}"/>
              </a:ext>
            </a:extLst>
          </p:cNvPr>
          <p:cNvSpPr/>
          <p:nvPr/>
        </p:nvSpPr>
        <p:spPr>
          <a:xfrm>
            <a:off x="75500" y="2790388"/>
            <a:ext cx="5523441" cy="18235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2800" dirty="0" err="1">
                <a:solidFill>
                  <a:schemeClr val="tx2"/>
                </a:solidFill>
                <a:latin typeface="Montserrat Classic"/>
              </a:rPr>
              <a:t>Sepresac</a:t>
            </a:r>
            <a:r>
              <a:rPr lang="es-ES" sz="2800" dirty="0">
                <a:solidFill>
                  <a:schemeClr val="tx2"/>
                </a:solidFill>
                <a:latin typeface="Montserrat Classic"/>
              </a:rPr>
              <a:t>,  fue creada mediante el Decreto Ejecutivo N° 488 del 28 de agosto de 2024.</a:t>
            </a:r>
          </a:p>
          <a:p>
            <a:pPr algn="ctr"/>
            <a:r>
              <a:rPr lang="es-ES" sz="2800" dirty="0">
                <a:latin typeface="Montserrat Classic"/>
              </a:rPr>
              <a:t> </a:t>
            </a:r>
          </a:p>
        </p:txBody>
      </p:sp>
      <p:sp>
        <p:nvSpPr>
          <p:cNvPr id="8" name="Rectángulo 7">
            <a:extLst>
              <a:ext uri="{FF2B5EF4-FFF2-40B4-BE49-F238E27FC236}">
                <a16:creationId xmlns:a16="http://schemas.microsoft.com/office/drawing/2014/main" id="{C5DD0B9A-2D83-4A31-8E09-F824694463F7}"/>
              </a:ext>
            </a:extLst>
          </p:cNvPr>
          <p:cNvSpPr/>
          <p:nvPr/>
        </p:nvSpPr>
        <p:spPr>
          <a:xfrm>
            <a:off x="6555074" y="860326"/>
            <a:ext cx="4431347"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PA" dirty="0">
                <a:solidFill>
                  <a:schemeClr val="accent4">
                    <a:lumMod val="75000"/>
                  </a:schemeClr>
                </a:solidFill>
                <a:latin typeface="Montserrat Classic"/>
              </a:rPr>
              <a:t>DECRETO EJECUTIVO 488 DEL 28 DE AGOSTO DE 2024</a:t>
            </a:r>
          </a:p>
        </p:txBody>
      </p:sp>
      <p:pic>
        <p:nvPicPr>
          <p:cNvPr id="10" name="Imagen 9">
            <a:extLst>
              <a:ext uri="{FF2B5EF4-FFF2-40B4-BE49-F238E27FC236}">
                <a16:creationId xmlns:a16="http://schemas.microsoft.com/office/drawing/2014/main" id="{25889A71-A44D-4EB5-9FDC-9C34661EFDCB}"/>
              </a:ext>
            </a:extLst>
          </p:cNvPr>
          <p:cNvPicPr>
            <a:picLocks noChangeAspect="1"/>
          </p:cNvPicPr>
          <p:nvPr/>
        </p:nvPicPr>
        <p:blipFill>
          <a:blip r:embed="rId2"/>
          <a:stretch>
            <a:fillRect/>
          </a:stretch>
        </p:blipFill>
        <p:spPr>
          <a:xfrm>
            <a:off x="6238563" y="1885364"/>
            <a:ext cx="5953437" cy="3783916"/>
          </a:xfrm>
          <a:prstGeom prst="rect">
            <a:avLst/>
          </a:prstGeom>
        </p:spPr>
      </p:pic>
      <p:sp>
        <p:nvSpPr>
          <p:cNvPr id="12" name="Menos 2">
            <a:extLst>
              <a:ext uri="{FF2B5EF4-FFF2-40B4-BE49-F238E27FC236}">
                <a16:creationId xmlns:a16="http://schemas.microsoft.com/office/drawing/2014/main" id="{3FFC5987-7219-483E-8915-A3E994AACAF8}"/>
              </a:ext>
            </a:extLst>
          </p:cNvPr>
          <p:cNvSpPr/>
          <p:nvPr/>
        </p:nvSpPr>
        <p:spPr>
          <a:xfrm>
            <a:off x="-491096" y="6227473"/>
            <a:ext cx="13085378" cy="756745"/>
          </a:xfrm>
          <a:prstGeom prst="mathMinus">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Imagen 12">
            <a:extLst>
              <a:ext uri="{FF2B5EF4-FFF2-40B4-BE49-F238E27FC236}">
                <a16:creationId xmlns:a16="http://schemas.microsoft.com/office/drawing/2014/main" id="{F9A28EE4-213B-4E85-A172-D42AFB8CCB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45" y="990013"/>
            <a:ext cx="3949790" cy="1459571"/>
          </a:xfrm>
          <a:prstGeom prst="rect">
            <a:avLst/>
          </a:prstGeom>
        </p:spPr>
      </p:pic>
    </p:spTree>
    <p:extLst>
      <p:ext uri="{BB962C8B-B14F-4D97-AF65-F5344CB8AC3E}">
        <p14:creationId xmlns:p14="http://schemas.microsoft.com/office/powerpoint/2010/main" val="19703516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01C474-AC51-4B8C-9045-BCC806E738C1}"/>
              </a:ext>
            </a:extLst>
          </p:cNvPr>
          <p:cNvPicPr>
            <a:picLocks noChangeAspect="1"/>
          </p:cNvPicPr>
          <p:nvPr/>
        </p:nvPicPr>
        <p:blipFill>
          <a:blip r:embed="rId2"/>
          <a:stretch>
            <a:fillRect/>
          </a:stretch>
        </p:blipFill>
        <p:spPr>
          <a:xfrm>
            <a:off x="2567" y="4925506"/>
            <a:ext cx="3034924" cy="1932494"/>
          </a:xfrm>
          <a:prstGeom prst="rect">
            <a:avLst/>
          </a:prstGeom>
        </p:spPr>
      </p:pic>
      <p:pic>
        <p:nvPicPr>
          <p:cNvPr id="5" name="Imagen 4">
            <a:extLst>
              <a:ext uri="{FF2B5EF4-FFF2-40B4-BE49-F238E27FC236}">
                <a16:creationId xmlns:a16="http://schemas.microsoft.com/office/drawing/2014/main" id="{5BA494D2-BC17-49D7-8E6E-06BB802D226E}"/>
              </a:ext>
            </a:extLst>
          </p:cNvPr>
          <p:cNvPicPr>
            <a:picLocks noChangeAspect="1"/>
          </p:cNvPicPr>
          <p:nvPr/>
        </p:nvPicPr>
        <p:blipFill>
          <a:blip r:embed="rId3"/>
          <a:stretch>
            <a:fillRect/>
          </a:stretch>
        </p:blipFill>
        <p:spPr>
          <a:xfrm>
            <a:off x="0" y="949529"/>
            <a:ext cx="2638425" cy="895350"/>
          </a:xfrm>
          <a:prstGeom prst="rect">
            <a:avLst/>
          </a:prstGeom>
        </p:spPr>
      </p:pic>
      <p:sp>
        <p:nvSpPr>
          <p:cNvPr id="6" name="Rectángulo 5">
            <a:extLst>
              <a:ext uri="{FF2B5EF4-FFF2-40B4-BE49-F238E27FC236}">
                <a16:creationId xmlns:a16="http://schemas.microsoft.com/office/drawing/2014/main" id="{4E0BA109-CD0A-4C09-9A7D-6ABBB38FC4F5}"/>
              </a:ext>
            </a:extLst>
          </p:cNvPr>
          <p:cNvSpPr/>
          <p:nvPr/>
        </p:nvSpPr>
        <p:spPr>
          <a:xfrm>
            <a:off x="3496235" y="1844879"/>
            <a:ext cx="5889812" cy="461665"/>
          </a:xfrm>
          <a:prstGeom prst="rect">
            <a:avLst/>
          </a:prstGeom>
        </p:spPr>
        <p:txBody>
          <a:bodyPr wrap="square">
            <a:spAutoFit/>
          </a:bodyPr>
          <a:lstStyle/>
          <a:p>
            <a:r>
              <a:rPr lang="es-PA" sz="2400" b="1" dirty="0">
                <a:solidFill>
                  <a:schemeClr val="accent1">
                    <a:lumMod val="50000"/>
                  </a:schemeClr>
                </a:solidFill>
                <a:latin typeface="Montserrat Classic"/>
              </a:rPr>
              <a:t>     </a:t>
            </a:r>
            <a:endParaRPr lang="es-PA" sz="2400" dirty="0"/>
          </a:p>
        </p:txBody>
      </p:sp>
      <p:sp>
        <p:nvSpPr>
          <p:cNvPr id="7" name="Rectángulo 6">
            <a:extLst>
              <a:ext uri="{FF2B5EF4-FFF2-40B4-BE49-F238E27FC236}">
                <a16:creationId xmlns:a16="http://schemas.microsoft.com/office/drawing/2014/main" id="{C26A64F6-6A7A-4793-8695-1DEABE84B985}"/>
              </a:ext>
            </a:extLst>
          </p:cNvPr>
          <p:cNvSpPr/>
          <p:nvPr/>
        </p:nvSpPr>
        <p:spPr>
          <a:xfrm>
            <a:off x="3879476" y="861702"/>
            <a:ext cx="3922059" cy="1692771"/>
          </a:xfrm>
          <a:prstGeom prst="rect">
            <a:avLst/>
          </a:prstGeom>
        </p:spPr>
        <p:txBody>
          <a:bodyPr wrap="square">
            <a:spAutoFit/>
          </a:bodyPr>
          <a:lstStyle/>
          <a:p>
            <a:r>
              <a:rPr lang="es-PA" sz="2800" dirty="0">
                <a:solidFill>
                  <a:schemeClr val="accent1">
                    <a:lumMod val="50000"/>
                  </a:schemeClr>
                </a:solidFill>
                <a:latin typeface="Montserrat Classic"/>
              </a:rPr>
              <a:t>CONSTITUCION DE 1972</a:t>
            </a:r>
          </a:p>
          <a:p>
            <a:endParaRPr lang="es-PA" sz="2800" dirty="0">
              <a:solidFill>
                <a:schemeClr val="accent1">
                  <a:lumMod val="50000"/>
                </a:schemeClr>
              </a:solidFill>
              <a:latin typeface="Montserrat Classic"/>
            </a:endParaRPr>
          </a:p>
          <a:p>
            <a:r>
              <a:rPr lang="es-PA" sz="2400" b="1" dirty="0">
                <a:solidFill>
                  <a:schemeClr val="accent1">
                    <a:lumMod val="50000"/>
                  </a:schemeClr>
                </a:solidFill>
                <a:latin typeface="Montserrat Classic"/>
              </a:rPr>
              <a:t>       REFORMAS DE 1994</a:t>
            </a:r>
          </a:p>
          <a:p>
            <a:endParaRPr lang="es-PA" sz="2400" dirty="0"/>
          </a:p>
        </p:txBody>
      </p:sp>
      <p:sp>
        <p:nvSpPr>
          <p:cNvPr id="3" name="Rectángulo 2">
            <a:extLst>
              <a:ext uri="{FF2B5EF4-FFF2-40B4-BE49-F238E27FC236}">
                <a16:creationId xmlns:a16="http://schemas.microsoft.com/office/drawing/2014/main" id="{59FFC564-849D-4959-A287-C117B10F5DAF}"/>
              </a:ext>
            </a:extLst>
          </p:cNvPr>
          <p:cNvSpPr/>
          <p:nvPr/>
        </p:nvSpPr>
        <p:spPr>
          <a:xfrm>
            <a:off x="1771419" y="2625223"/>
            <a:ext cx="10581946" cy="414024"/>
          </a:xfrm>
          <a:prstGeom prst="rect">
            <a:avLst/>
          </a:prstGeom>
        </p:spPr>
        <p:txBody>
          <a:bodyPr wrap="square">
            <a:spAutoFit/>
          </a:bodyPr>
          <a:lstStyle/>
          <a:p>
            <a:pPr algn="just" defTabSz="857250">
              <a:lnSpc>
                <a:spcPts val="2531"/>
              </a:lnSpc>
            </a:pPr>
            <a:r>
              <a:rPr lang="es-PA" sz="2400" b="1" spc="17" dirty="0">
                <a:solidFill>
                  <a:srgbClr val="003366"/>
                </a:solidFill>
                <a:latin typeface="Montserrat Light" panose="00000400000000000000" pitchFamily="2" charset="0"/>
                <a:ea typeface="Montserrat Light"/>
                <a:cs typeface="Montserrat Light"/>
                <a:sym typeface="Montserrat Light"/>
              </a:rPr>
              <a:t>  </a:t>
            </a:r>
            <a:r>
              <a:rPr lang="es-PA" sz="2000" b="1" u="sng" spc="17" dirty="0">
                <a:solidFill>
                  <a:srgbClr val="003366"/>
                </a:solidFill>
                <a:latin typeface="Montserrat Light" panose="00000400000000000000" pitchFamily="2" charset="0"/>
                <a:ea typeface="Montserrat Light"/>
                <a:cs typeface="Montserrat Light"/>
                <a:sym typeface="Montserrat Light"/>
              </a:rPr>
              <a:t>Dos modificaciones:</a:t>
            </a:r>
          </a:p>
        </p:txBody>
      </p:sp>
      <p:sp>
        <p:nvSpPr>
          <p:cNvPr id="8" name="TextBox 8">
            <a:extLst>
              <a:ext uri="{FF2B5EF4-FFF2-40B4-BE49-F238E27FC236}">
                <a16:creationId xmlns:a16="http://schemas.microsoft.com/office/drawing/2014/main" id="{8A463C46-F466-47DD-9AA2-7238C0662755}"/>
              </a:ext>
            </a:extLst>
          </p:cNvPr>
          <p:cNvSpPr txBox="1"/>
          <p:nvPr/>
        </p:nvSpPr>
        <p:spPr>
          <a:xfrm rot="60000">
            <a:off x="2643245" y="5701747"/>
            <a:ext cx="7553208" cy="618246"/>
          </a:xfrm>
          <a:prstGeom prst="rect">
            <a:avLst/>
          </a:prstGeom>
        </p:spPr>
        <p:txBody>
          <a:bodyPr wrap="square" lIns="0" tIns="0" rIns="0" bIns="0" rtlCol="0" anchor="t">
            <a:spAutoFit/>
          </a:bodyPr>
          <a:lstStyle/>
          <a:p>
            <a:pPr algn="just" defTabSz="857250">
              <a:lnSpc>
                <a:spcPts val="2531"/>
              </a:lnSpc>
            </a:pPr>
            <a:endParaRPr lang="es-PA" sz="1688" b="1" spc="17" dirty="0">
              <a:solidFill>
                <a:srgbClr val="002855"/>
              </a:solidFill>
              <a:latin typeface="Montserrat Light"/>
              <a:ea typeface="Montserrat Light"/>
              <a:cs typeface="Montserrat Light"/>
              <a:sym typeface="Montserrat Light"/>
            </a:endParaRPr>
          </a:p>
          <a:p>
            <a:pPr algn="just" defTabSz="857250">
              <a:lnSpc>
                <a:spcPts val="2531"/>
              </a:lnSpc>
            </a:pPr>
            <a:endParaRPr lang="es-PA" sz="1688" spc="17" dirty="0">
              <a:solidFill>
                <a:srgbClr val="002855"/>
              </a:solidFill>
              <a:latin typeface="Montserrat Light"/>
              <a:ea typeface="Montserrat Light"/>
              <a:cs typeface="Montserrat Light"/>
              <a:sym typeface="Montserrat Light"/>
            </a:endParaRPr>
          </a:p>
        </p:txBody>
      </p:sp>
      <p:sp>
        <p:nvSpPr>
          <p:cNvPr id="9" name="Rectángulo 8">
            <a:extLst>
              <a:ext uri="{FF2B5EF4-FFF2-40B4-BE49-F238E27FC236}">
                <a16:creationId xmlns:a16="http://schemas.microsoft.com/office/drawing/2014/main" id="{9EF10678-A209-422B-867A-D749648A20CB}"/>
              </a:ext>
            </a:extLst>
          </p:cNvPr>
          <p:cNvSpPr/>
          <p:nvPr/>
        </p:nvSpPr>
        <p:spPr>
          <a:xfrm>
            <a:off x="1936375" y="3126863"/>
            <a:ext cx="8111515" cy="1034899"/>
          </a:xfrm>
          <a:prstGeom prst="rect">
            <a:avLst/>
          </a:prstGeom>
        </p:spPr>
        <p:txBody>
          <a:bodyPr wrap="square">
            <a:spAutoFit/>
          </a:bodyPr>
          <a:lstStyle/>
          <a:p>
            <a:pPr algn="just" defTabSz="857250">
              <a:lnSpc>
                <a:spcPts val="2531"/>
              </a:lnSpc>
            </a:pPr>
            <a:r>
              <a:rPr lang="es-PA" b="1" spc="17" dirty="0">
                <a:solidFill>
                  <a:srgbClr val="002855"/>
                </a:solidFill>
                <a:latin typeface="Montserrat Light"/>
                <a:ea typeface="Montserrat Light"/>
                <a:cs typeface="Montserrat Light"/>
                <a:sym typeface="Montserrat Light"/>
              </a:rPr>
              <a:t>1. </a:t>
            </a:r>
            <a:r>
              <a:rPr lang="es-PA" sz="2000" b="1" spc="17" dirty="0">
                <a:solidFill>
                  <a:srgbClr val="002855"/>
                </a:solidFill>
                <a:latin typeface="Montserrat Light"/>
                <a:ea typeface="Montserrat Light"/>
                <a:cs typeface="Montserrat Light"/>
                <a:sym typeface="Montserrat Light"/>
              </a:rPr>
              <a:t>Suele considerarse un acto constitucional. Redujo a 5 años el periodo de gobierno, y reafirmo la elección por votación popular directa del presidente y los vicepresidente de la República</a:t>
            </a:r>
            <a:r>
              <a:rPr lang="en-US" sz="2000" b="1" spc="17" dirty="0">
                <a:solidFill>
                  <a:srgbClr val="002855"/>
                </a:solidFill>
                <a:latin typeface="Montserrat Light"/>
                <a:ea typeface="Montserrat Light"/>
                <a:cs typeface="Montserrat Light"/>
                <a:sym typeface="Montserrat Light"/>
              </a:rPr>
              <a:t>.</a:t>
            </a:r>
          </a:p>
        </p:txBody>
      </p:sp>
      <p:sp>
        <p:nvSpPr>
          <p:cNvPr id="10" name="Rectángulo 9">
            <a:extLst>
              <a:ext uri="{FF2B5EF4-FFF2-40B4-BE49-F238E27FC236}">
                <a16:creationId xmlns:a16="http://schemas.microsoft.com/office/drawing/2014/main" id="{57C949F5-3A8B-4B59-B685-7B268C2E6CCE}"/>
              </a:ext>
            </a:extLst>
          </p:cNvPr>
          <p:cNvSpPr/>
          <p:nvPr/>
        </p:nvSpPr>
        <p:spPr>
          <a:xfrm>
            <a:off x="1936375" y="4249378"/>
            <a:ext cx="8111515" cy="1355499"/>
          </a:xfrm>
          <a:prstGeom prst="rect">
            <a:avLst/>
          </a:prstGeom>
        </p:spPr>
        <p:txBody>
          <a:bodyPr wrap="square">
            <a:spAutoFit/>
          </a:bodyPr>
          <a:lstStyle/>
          <a:p>
            <a:pPr algn="just" defTabSz="857250">
              <a:lnSpc>
                <a:spcPts val="2531"/>
              </a:lnSpc>
            </a:pPr>
            <a:r>
              <a:rPr lang="es-PA" sz="2000" b="1" spc="17" dirty="0">
                <a:solidFill>
                  <a:srgbClr val="053D57"/>
                </a:solidFill>
                <a:latin typeface="Montserrat Light"/>
                <a:ea typeface="Montserrat Light"/>
                <a:cs typeface="Montserrat Light"/>
                <a:sym typeface="Montserrat Light"/>
              </a:rPr>
              <a:t>2. Los Actos Legislativos de 1993 y 1994 acordados por dos asambleas legislativas en dos periodos gubernamentales de signos políticos distintos, Partidos Arnulfista y PRD, incorporaron al texto Constitucional el título XIV concerniente al régimen al Canal de Panamá.</a:t>
            </a:r>
          </a:p>
        </p:txBody>
      </p:sp>
      <p:sp>
        <p:nvSpPr>
          <p:cNvPr id="12" name="Freeform 4">
            <a:extLst>
              <a:ext uri="{FF2B5EF4-FFF2-40B4-BE49-F238E27FC236}">
                <a16:creationId xmlns:a16="http://schemas.microsoft.com/office/drawing/2014/main" id="{9ADC7EE9-2D43-471A-9E19-A50F18845242}"/>
              </a:ext>
            </a:extLst>
          </p:cNvPr>
          <p:cNvSpPr/>
          <p:nvPr/>
        </p:nvSpPr>
        <p:spPr>
          <a:xfrm>
            <a:off x="9211235" y="753034"/>
            <a:ext cx="2351835" cy="1553509"/>
          </a:xfrm>
          <a:custGeom>
            <a:avLst/>
            <a:gdLst/>
            <a:ahLst/>
            <a:cxnLst/>
            <a:rect l="l" t="t" r="r" b="b"/>
            <a:pathLst>
              <a:path w="5856835" h="2651720">
                <a:moveTo>
                  <a:pt x="0" y="0"/>
                </a:moveTo>
                <a:lnTo>
                  <a:pt x="5856834" y="0"/>
                </a:lnTo>
                <a:lnTo>
                  <a:pt x="5856834" y="2651720"/>
                </a:lnTo>
                <a:lnTo>
                  <a:pt x="0" y="2651720"/>
                </a:lnTo>
                <a:lnTo>
                  <a:pt x="0" y="0"/>
                </a:lnTo>
                <a:close/>
              </a:path>
            </a:pathLst>
          </a:custGeom>
          <a:blipFill>
            <a:blip r:embed="rId4"/>
            <a:stretch>
              <a:fillRect t="-409" b="-409"/>
            </a:stretch>
          </a:blipFill>
        </p:spPr>
      </p:sp>
    </p:spTree>
    <p:extLst>
      <p:ext uri="{BB962C8B-B14F-4D97-AF65-F5344CB8AC3E}">
        <p14:creationId xmlns:p14="http://schemas.microsoft.com/office/powerpoint/2010/main" val="3216897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01C474-AC51-4B8C-9045-BCC806E738C1}"/>
              </a:ext>
            </a:extLst>
          </p:cNvPr>
          <p:cNvPicPr>
            <a:picLocks noChangeAspect="1"/>
          </p:cNvPicPr>
          <p:nvPr/>
        </p:nvPicPr>
        <p:blipFill>
          <a:blip r:embed="rId2"/>
          <a:stretch>
            <a:fillRect/>
          </a:stretch>
        </p:blipFill>
        <p:spPr>
          <a:xfrm>
            <a:off x="2567" y="4925506"/>
            <a:ext cx="3034924" cy="1932494"/>
          </a:xfrm>
          <a:prstGeom prst="rect">
            <a:avLst/>
          </a:prstGeom>
        </p:spPr>
      </p:pic>
      <p:pic>
        <p:nvPicPr>
          <p:cNvPr id="5" name="Imagen 4">
            <a:extLst>
              <a:ext uri="{FF2B5EF4-FFF2-40B4-BE49-F238E27FC236}">
                <a16:creationId xmlns:a16="http://schemas.microsoft.com/office/drawing/2014/main" id="{5BA494D2-BC17-49D7-8E6E-06BB802D226E}"/>
              </a:ext>
            </a:extLst>
          </p:cNvPr>
          <p:cNvPicPr>
            <a:picLocks noChangeAspect="1"/>
          </p:cNvPicPr>
          <p:nvPr/>
        </p:nvPicPr>
        <p:blipFill>
          <a:blip r:embed="rId3"/>
          <a:stretch>
            <a:fillRect/>
          </a:stretch>
        </p:blipFill>
        <p:spPr>
          <a:xfrm>
            <a:off x="0" y="949529"/>
            <a:ext cx="2638425" cy="895350"/>
          </a:xfrm>
          <a:prstGeom prst="rect">
            <a:avLst/>
          </a:prstGeom>
        </p:spPr>
      </p:pic>
      <p:sp>
        <p:nvSpPr>
          <p:cNvPr id="6" name="Rectángulo 5">
            <a:extLst>
              <a:ext uri="{FF2B5EF4-FFF2-40B4-BE49-F238E27FC236}">
                <a16:creationId xmlns:a16="http://schemas.microsoft.com/office/drawing/2014/main" id="{4E0BA109-CD0A-4C09-9A7D-6ABBB38FC4F5}"/>
              </a:ext>
            </a:extLst>
          </p:cNvPr>
          <p:cNvSpPr/>
          <p:nvPr/>
        </p:nvSpPr>
        <p:spPr>
          <a:xfrm>
            <a:off x="3496235" y="1844879"/>
            <a:ext cx="5889812" cy="461665"/>
          </a:xfrm>
          <a:prstGeom prst="rect">
            <a:avLst/>
          </a:prstGeom>
        </p:spPr>
        <p:txBody>
          <a:bodyPr wrap="square">
            <a:spAutoFit/>
          </a:bodyPr>
          <a:lstStyle/>
          <a:p>
            <a:r>
              <a:rPr lang="es-PA" sz="2400" b="1" dirty="0">
                <a:solidFill>
                  <a:schemeClr val="accent1">
                    <a:lumMod val="50000"/>
                  </a:schemeClr>
                </a:solidFill>
                <a:latin typeface="Montserrat Classic"/>
              </a:rPr>
              <a:t>     </a:t>
            </a:r>
            <a:endParaRPr lang="es-PA" sz="2400" dirty="0"/>
          </a:p>
        </p:txBody>
      </p:sp>
      <p:sp>
        <p:nvSpPr>
          <p:cNvPr id="7" name="Rectángulo 6">
            <a:extLst>
              <a:ext uri="{FF2B5EF4-FFF2-40B4-BE49-F238E27FC236}">
                <a16:creationId xmlns:a16="http://schemas.microsoft.com/office/drawing/2014/main" id="{C26A64F6-6A7A-4793-8695-1DEABE84B985}"/>
              </a:ext>
            </a:extLst>
          </p:cNvPr>
          <p:cNvSpPr/>
          <p:nvPr/>
        </p:nvSpPr>
        <p:spPr>
          <a:xfrm>
            <a:off x="3879476" y="861702"/>
            <a:ext cx="3922059" cy="1692771"/>
          </a:xfrm>
          <a:prstGeom prst="rect">
            <a:avLst/>
          </a:prstGeom>
        </p:spPr>
        <p:txBody>
          <a:bodyPr wrap="square">
            <a:spAutoFit/>
          </a:bodyPr>
          <a:lstStyle/>
          <a:p>
            <a:r>
              <a:rPr lang="es-PA" sz="2800" dirty="0">
                <a:solidFill>
                  <a:schemeClr val="accent1">
                    <a:lumMod val="50000"/>
                  </a:schemeClr>
                </a:solidFill>
                <a:latin typeface="Montserrat Classic"/>
              </a:rPr>
              <a:t>CONSTITUCION DE 1972</a:t>
            </a:r>
          </a:p>
          <a:p>
            <a:endParaRPr lang="es-PA" sz="2800" dirty="0">
              <a:solidFill>
                <a:schemeClr val="accent1">
                  <a:lumMod val="50000"/>
                </a:schemeClr>
              </a:solidFill>
              <a:latin typeface="Montserrat Classic"/>
            </a:endParaRPr>
          </a:p>
          <a:p>
            <a:r>
              <a:rPr lang="es-PA" sz="2400" b="1" dirty="0">
                <a:solidFill>
                  <a:schemeClr val="accent1">
                    <a:lumMod val="50000"/>
                  </a:schemeClr>
                </a:solidFill>
                <a:latin typeface="Montserrat Classic"/>
              </a:rPr>
              <a:t>       REFORMAS DE 2004</a:t>
            </a:r>
          </a:p>
          <a:p>
            <a:endParaRPr lang="es-PA" sz="2400" dirty="0"/>
          </a:p>
        </p:txBody>
      </p:sp>
      <p:sp>
        <p:nvSpPr>
          <p:cNvPr id="3" name="Rectángulo 2">
            <a:extLst>
              <a:ext uri="{FF2B5EF4-FFF2-40B4-BE49-F238E27FC236}">
                <a16:creationId xmlns:a16="http://schemas.microsoft.com/office/drawing/2014/main" id="{59FFC564-849D-4959-A287-C117B10F5DAF}"/>
              </a:ext>
            </a:extLst>
          </p:cNvPr>
          <p:cNvSpPr/>
          <p:nvPr/>
        </p:nvSpPr>
        <p:spPr>
          <a:xfrm>
            <a:off x="1319212" y="1967840"/>
            <a:ext cx="10581946" cy="414024"/>
          </a:xfrm>
          <a:prstGeom prst="rect">
            <a:avLst/>
          </a:prstGeom>
        </p:spPr>
        <p:txBody>
          <a:bodyPr wrap="square">
            <a:spAutoFit/>
          </a:bodyPr>
          <a:lstStyle/>
          <a:p>
            <a:pPr algn="just" defTabSz="857250">
              <a:lnSpc>
                <a:spcPts val="2531"/>
              </a:lnSpc>
            </a:pPr>
            <a:r>
              <a:rPr lang="es-PA" sz="2400" b="1" spc="17" dirty="0">
                <a:solidFill>
                  <a:srgbClr val="003366"/>
                </a:solidFill>
                <a:latin typeface="Montserrat Light" panose="00000400000000000000" pitchFamily="2" charset="0"/>
                <a:ea typeface="Montserrat Light"/>
                <a:cs typeface="Montserrat Light"/>
                <a:sym typeface="Montserrat Light"/>
              </a:rPr>
              <a:t>  </a:t>
            </a:r>
          </a:p>
        </p:txBody>
      </p:sp>
      <p:sp>
        <p:nvSpPr>
          <p:cNvPr id="8" name="TextBox 8">
            <a:extLst>
              <a:ext uri="{FF2B5EF4-FFF2-40B4-BE49-F238E27FC236}">
                <a16:creationId xmlns:a16="http://schemas.microsoft.com/office/drawing/2014/main" id="{8A463C46-F466-47DD-9AA2-7238C0662755}"/>
              </a:ext>
            </a:extLst>
          </p:cNvPr>
          <p:cNvSpPr txBox="1"/>
          <p:nvPr/>
        </p:nvSpPr>
        <p:spPr>
          <a:xfrm rot="60000">
            <a:off x="2643245" y="5701747"/>
            <a:ext cx="7553208" cy="618246"/>
          </a:xfrm>
          <a:prstGeom prst="rect">
            <a:avLst/>
          </a:prstGeom>
        </p:spPr>
        <p:txBody>
          <a:bodyPr wrap="square" lIns="0" tIns="0" rIns="0" bIns="0" rtlCol="0" anchor="t">
            <a:spAutoFit/>
          </a:bodyPr>
          <a:lstStyle/>
          <a:p>
            <a:pPr algn="just" defTabSz="857250">
              <a:lnSpc>
                <a:spcPts val="2531"/>
              </a:lnSpc>
            </a:pPr>
            <a:endParaRPr lang="es-PA" sz="1688" b="1" spc="17" dirty="0">
              <a:solidFill>
                <a:srgbClr val="002855"/>
              </a:solidFill>
              <a:latin typeface="Montserrat Light"/>
              <a:ea typeface="Montserrat Light"/>
              <a:cs typeface="Montserrat Light"/>
              <a:sym typeface="Montserrat Light"/>
            </a:endParaRPr>
          </a:p>
          <a:p>
            <a:pPr algn="just" defTabSz="857250">
              <a:lnSpc>
                <a:spcPts val="2531"/>
              </a:lnSpc>
            </a:pPr>
            <a:endParaRPr lang="es-PA" sz="1688" spc="17" dirty="0">
              <a:solidFill>
                <a:srgbClr val="002855"/>
              </a:solidFill>
              <a:latin typeface="Montserrat Light"/>
              <a:ea typeface="Montserrat Light"/>
              <a:cs typeface="Montserrat Light"/>
              <a:sym typeface="Montserrat Light"/>
            </a:endParaRPr>
          </a:p>
        </p:txBody>
      </p:sp>
      <p:sp>
        <p:nvSpPr>
          <p:cNvPr id="9" name="Rectángulo 8">
            <a:extLst>
              <a:ext uri="{FF2B5EF4-FFF2-40B4-BE49-F238E27FC236}">
                <a16:creationId xmlns:a16="http://schemas.microsoft.com/office/drawing/2014/main" id="{6DEC336E-E219-4DF6-9A7F-34E8D9CD7059}"/>
              </a:ext>
            </a:extLst>
          </p:cNvPr>
          <p:cNvSpPr/>
          <p:nvPr/>
        </p:nvSpPr>
        <p:spPr>
          <a:xfrm>
            <a:off x="1621492" y="3020200"/>
            <a:ext cx="9149601" cy="1362296"/>
          </a:xfrm>
          <a:prstGeom prst="rect">
            <a:avLst/>
          </a:prstGeom>
        </p:spPr>
        <p:txBody>
          <a:bodyPr wrap="square">
            <a:spAutoFit/>
          </a:bodyPr>
          <a:lstStyle/>
          <a:p>
            <a:pPr marL="457200" indent="-457200" algn="just" defTabSz="857250">
              <a:lnSpc>
                <a:spcPts val="2531"/>
              </a:lnSpc>
              <a:buAutoNum type="arabicPeriod"/>
            </a:pPr>
            <a:r>
              <a:rPr lang="es-PA" sz="2000" b="1" spc="17" dirty="0">
                <a:solidFill>
                  <a:srgbClr val="002855"/>
                </a:solidFill>
                <a:latin typeface="Montserrat Light"/>
                <a:ea typeface="Montserrat Light"/>
                <a:cs typeface="Montserrat Light"/>
                <a:sym typeface="Montserrat Light"/>
              </a:rPr>
              <a:t>Desaparece le figura del 2do vicepresidente de la República.</a:t>
            </a:r>
          </a:p>
          <a:p>
            <a:pPr algn="just" defTabSz="857250">
              <a:lnSpc>
                <a:spcPts val="2531"/>
              </a:lnSpc>
            </a:pPr>
            <a:endParaRPr lang="es-PA" sz="2000" b="1" spc="17" dirty="0">
              <a:solidFill>
                <a:srgbClr val="002855"/>
              </a:solidFill>
              <a:latin typeface="Montserrat Light"/>
              <a:ea typeface="Montserrat Light"/>
              <a:cs typeface="Montserrat Light"/>
              <a:sym typeface="Montserrat Light"/>
            </a:endParaRPr>
          </a:p>
          <a:p>
            <a:pPr algn="just" defTabSz="857250">
              <a:lnSpc>
                <a:spcPts val="2531"/>
              </a:lnSpc>
            </a:pPr>
            <a:r>
              <a:rPr lang="es-PA" sz="2000" b="1" spc="17" dirty="0">
                <a:solidFill>
                  <a:srgbClr val="002855"/>
                </a:solidFill>
                <a:latin typeface="Montserrat Light"/>
                <a:ea typeface="Montserrat Light"/>
                <a:cs typeface="Montserrat Light"/>
                <a:sym typeface="Montserrat Light"/>
              </a:rPr>
              <a:t>2.   Se incorporan los derechos de los discapacitados y otorga mayores derechos  a               los ciudadanos</a:t>
            </a:r>
            <a:r>
              <a:rPr lang="es-PA" sz="2000" b="1" spc="17" dirty="0">
                <a:solidFill>
                  <a:srgbClr val="F8FBFD"/>
                </a:solidFill>
                <a:latin typeface="Montserrat Light"/>
                <a:ea typeface="Montserrat Light"/>
                <a:cs typeface="Montserrat Light"/>
                <a:sym typeface="Montserrat Light"/>
              </a:rPr>
              <a:t>??am </a:t>
            </a:r>
          </a:p>
        </p:txBody>
      </p:sp>
    </p:spTree>
    <p:extLst>
      <p:ext uri="{BB962C8B-B14F-4D97-AF65-F5344CB8AC3E}">
        <p14:creationId xmlns:p14="http://schemas.microsoft.com/office/powerpoint/2010/main" val="2286002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01C474-AC51-4B8C-9045-BCC806E738C1}"/>
              </a:ext>
            </a:extLst>
          </p:cNvPr>
          <p:cNvPicPr>
            <a:picLocks noChangeAspect="1"/>
          </p:cNvPicPr>
          <p:nvPr/>
        </p:nvPicPr>
        <p:blipFill>
          <a:blip r:embed="rId2"/>
          <a:stretch>
            <a:fillRect/>
          </a:stretch>
        </p:blipFill>
        <p:spPr>
          <a:xfrm>
            <a:off x="2567" y="4925506"/>
            <a:ext cx="3034924" cy="1932494"/>
          </a:xfrm>
          <a:prstGeom prst="rect">
            <a:avLst/>
          </a:prstGeom>
        </p:spPr>
      </p:pic>
      <p:pic>
        <p:nvPicPr>
          <p:cNvPr id="5" name="Imagen 4">
            <a:extLst>
              <a:ext uri="{FF2B5EF4-FFF2-40B4-BE49-F238E27FC236}">
                <a16:creationId xmlns:a16="http://schemas.microsoft.com/office/drawing/2014/main" id="{5BA494D2-BC17-49D7-8E6E-06BB802D226E}"/>
              </a:ext>
            </a:extLst>
          </p:cNvPr>
          <p:cNvPicPr>
            <a:picLocks noChangeAspect="1"/>
          </p:cNvPicPr>
          <p:nvPr/>
        </p:nvPicPr>
        <p:blipFill>
          <a:blip r:embed="rId3"/>
          <a:stretch>
            <a:fillRect/>
          </a:stretch>
        </p:blipFill>
        <p:spPr>
          <a:xfrm>
            <a:off x="0" y="949529"/>
            <a:ext cx="2638425" cy="895350"/>
          </a:xfrm>
          <a:prstGeom prst="rect">
            <a:avLst/>
          </a:prstGeom>
        </p:spPr>
      </p:pic>
      <p:sp>
        <p:nvSpPr>
          <p:cNvPr id="6" name="Rectángulo 5">
            <a:extLst>
              <a:ext uri="{FF2B5EF4-FFF2-40B4-BE49-F238E27FC236}">
                <a16:creationId xmlns:a16="http://schemas.microsoft.com/office/drawing/2014/main" id="{4E0BA109-CD0A-4C09-9A7D-6ABBB38FC4F5}"/>
              </a:ext>
            </a:extLst>
          </p:cNvPr>
          <p:cNvSpPr/>
          <p:nvPr/>
        </p:nvSpPr>
        <p:spPr>
          <a:xfrm>
            <a:off x="3496235" y="1844879"/>
            <a:ext cx="5889812" cy="461665"/>
          </a:xfrm>
          <a:prstGeom prst="rect">
            <a:avLst/>
          </a:prstGeom>
        </p:spPr>
        <p:txBody>
          <a:bodyPr wrap="square">
            <a:spAutoFit/>
          </a:bodyPr>
          <a:lstStyle/>
          <a:p>
            <a:r>
              <a:rPr lang="es-PA" sz="2400" b="1" dirty="0">
                <a:solidFill>
                  <a:schemeClr val="accent1">
                    <a:lumMod val="50000"/>
                  </a:schemeClr>
                </a:solidFill>
                <a:latin typeface="Montserrat Classic"/>
              </a:rPr>
              <a:t>     </a:t>
            </a:r>
            <a:endParaRPr lang="es-PA" sz="2400" dirty="0"/>
          </a:p>
        </p:txBody>
      </p:sp>
      <p:sp>
        <p:nvSpPr>
          <p:cNvPr id="7" name="Rectángulo 6">
            <a:extLst>
              <a:ext uri="{FF2B5EF4-FFF2-40B4-BE49-F238E27FC236}">
                <a16:creationId xmlns:a16="http://schemas.microsoft.com/office/drawing/2014/main" id="{C26A64F6-6A7A-4793-8695-1DEABE84B985}"/>
              </a:ext>
            </a:extLst>
          </p:cNvPr>
          <p:cNvSpPr/>
          <p:nvPr/>
        </p:nvSpPr>
        <p:spPr>
          <a:xfrm>
            <a:off x="3919818" y="1279461"/>
            <a:ext cx="3922059" cy="1692771"/>
          </a:xfrm>
          <a:prstGeom prst="rect">
            <a:avLst/>
          </a:prstGeom>
        </p:spPr>
        <p:txBody>
          <a:bodyPr wrap="square">
            <a:spAutoFit/>
          </a:bodyPr>
          <a:lstStyle/>
          <a:p>
            <a:r>
              <a:rPr lang="es-PA" sz="2800" b="1" dirty="0">
                <a:solidFill>
                  <a:schemeClr val="accent1">
                    <a:lumMod val="50000"/>
                  </a:schemeClr>
                </a:solidFill>
                <a:latin typeface="Montserrat Classic"/>
              </a:rPr>
              <a:t>CONSTITUCION DE 1972</a:t>
            </a:r>
          </a:p>
          <a:p>
            <a:endParaRPr lang="es-PA" sz="2800" dirty="0">
              <a:solidFill>
                <a:schemeClr val="accent1">
                  <a:lumMod val="50000"/>
                </a:schemeClr>
              </a:solidFill>
              <a:latin typeface="Montserrat Classic"/>
            </a:endParaRPr>
          </a:p>
          <a:p>
            <a:r>
              <a:rPr lang="es-PA" sz="2400" b="1" dirty="0">
                <a:solidFill>
                  <a:schemeClr val="accent1">
                    <a:lumMod val="50000"/>
                  </a:schemeClr>
                </a:solidFill>
                <a:latin typeface="Montserrat Classic"/>
              </a:rPr>
              <a:t>      </a:t>
            </a:r>
          </a:p>
          <a:p>
            <a:endParaRPr lang="es-PA" sz="2400" dirty="0"/>
          </a:p>
        </p:txBody>
      </p:sp>
      <p:sp>
        <p:nvSpPr>
          <p:cNvPr id="3" name="Rectángulo 2">
            <a:extLst>
              <a:ext uri="{FF2B5EF4-FFF2-40B4-BE49-F238E27FC236}">
                <a16:creationId xmlns:a16="http://schemas.microsoft.com/office/drawing/2014/main" id="{59FFC564-849D-4959-A287-C117B10F5DAF}"/>
              </a:ext>
            </a:extLst>
          </p:cNvPr>
          <p:cNvSpPr/>
          <p:nvPr/>
        </p:nvSpPr>
        <p:spPr>
          <a:xfrm>
            <a:off x="1319212" y="1967840"/>
            <a:ext cx="10581946" cy="414024"/>
          </a:xfrm>
          <a:prstGeom prst="rect">
            <a:avLst/>
          </a:prstGeom>
        </p:spPr>
        <p:txBody>
          <a:bodyPr wrap="square">
            <a:spAutoFit/>
          </a:bodyPr>
          <a:lstStyle/>
          <a:p>
            <a:pPr algn="just" defTabSz="857250">
              <a:lnSpc>
                <a:spcPts val="2531"/>
              </a:lnSpc>
            </a:pPr>
            <a:r>
              <a:rPr lang="es-PA" sz="2400" b="1" spc="17" dirty="0">
                <a:solidFill>
                  <a:srgbClr val="003366"/>
                </a:solidFill>
                <a:latin typeface="Montserrat Light" panose="00000400000000000000" pitchFamily="2" charset="0"/>
                <a:ea typeface="Montserrat Light"/>
                <a:cs typeface="Montserrat Light"/>
                <a:sym typeface="Montserrat Light"/>
              </a:rPr>
              <a:t>  </a:t>
            </a:r>
          </a:p>
        </p:txBody>
      </p:sp>
      <p:sp>
        <p:nvSpPr>
          <p:cNvPr id="8" name="TextBox 8">
            <a:extLst>
              <a:ext uri="{FF2B5EF4-FFF2-40B4-BE49-F238E27FC236}">
                <a16:creationId xmlns:a16="http://schemas.microsoft.com/office/drawing/2014/main" id="{8A463C46-F466-47DD-9AA2-7238C0662755}"/>
              </a:ext>
            </a:extLst>
          </p:cNvPr>
          <p:cNvSpPr txBox="1"/>
          <p:nvPr/>
        </p:nvSpPr>
        <p:spPr>
          <a:xfrm rot="60000">
            <a:off x="2643245" y="5701747"/>
            <a:ext cx="7553208" cy="618246"/>
          </a:xfrm>
          <a:prstGeom prst="rect">
            <a:avLst/>
          </a:prstGeom>
        </p:spPr>
        <p:txBody>
          <a:bodyPr wrap="square" lIns="0" tIns="0" rIns="0" bIns="0" rtlCol="0" anchor="t">
            <a:spAutoFit/>
          </a:bodyPr>
          <a:lstStyle/>
          <a:p>
            <a:pPr algn="just" defTabSz="857250">
              <a:lnSpc>
                <a:spcPts val="2531"/>
              </a:lnSpc>
            </a:pPr>
            <a:endParaRPr lang="es-PA" sz="1688" b="1" spc="17" dirty="0">
              <a:solidFill>
                <a:srgbClr val="002855"/>
              </a:solidFill>
              <a:latin typeface="Montserrat Light"/>
              <a:ea typeface="Montserrat Light"/>
              <a:cs typeface="Montserrat Light"/>
              <a:sym typeface="Montserrat Light"/>
            </a:endParaRPr>
          </a:p>
          <a:p>
            <a:pPr algn="just" defTabSz="857250">
              <a:lnSpc>
                <a:spcPts val="2531"/>
              </a:lnSpc>
            </a:pPr>
            <a:endParaRPr lang="es-PA" sz="1688" spc="17" dirty="0">
              <a:solidFill>
                <a:srgbClr val="002855"/>
              </a:solidFill>
              <a:latin typeface="Montserrat Light"/>
              <a:ea typeface="Montserrat Light"/>
              <a:cs typeface="Montserrat Light"/>
              <a:sym typeface="Montserrat Light"/>
            </a:endParaRPr>
          </a:p>
        </p:txBody>
      </p:sp>
      <p:sp>
        <p:nvSpPr>
          <p:cNvPr id="9" name="Rectángulo 8">
            <a:extLst>
              <a:ext uri="{FF2B5EF4-FFF2-40B4-BE49-F238E27FC236}">
                <a16:creationId xmlns:a16="http://schemas.microsoft.com/office/drawing/2014/main" id="{6DEC336E-E219-4DF6-9A7F-34E8D9CD7059}"/>
              </a:ext>
            </a:extLst>
          </p:cNvPr>
          <p:cNvSpPr/>
          <p:nvPr/>
        </p:nvSpPr>
        <p:spPr>
          <a:xfrm>
            <a:off x="1621492" y="3020200"/>
            <a:ext cx="9149601" cy="400494"/>
          </a:xfrm>
          <a:prstGeom prst="rect">
            <a:avLst/>
          </a:prstGeom>
        </p:spPr>
        <p:txBody>
          <a:bodyPr wrap="square">
            <a:spAutoFit/>
          </a:bodyPr>
          <a:lstStyle/>
          <a:p>
            <a:pPr marL="457200" indent="-457200" algn="just" defTabSz="857250">
              <a:lnSpc>
                <a:spcPts val="2531"/>
              </a:lnSpc>
              <a:buAutoNum type="arabicPeriod"/>
            </a:pPr>
            <a:r>
              <a:rPr lang="es-PA" sz="2000" b="1" spc="17" dirty="0">
                <a:solidFill>
                  <a:srgbClr val="F8FBFD"/>
                </a:solidFill>
                <a:latin typeface="Montserrat Light"/>
                <a:ea typeface="Montserrat Light"/>
                <a:cs typeface="Montserrat Light"/>
                <a:sym typeface="Montserrat Light"/>
              </a:rPr>
              <a:t>am </a:t>
            </a:r>
          </a:p>
        </p:txBody>
      </p:sp>
      <p:sp>
        <p:nvSpPr>
          <p:cNvPr id="2" name="Rectángulo 1">
            <a:extLst>
              <a:ext uri="{FF2B5EF4-FFF2-40B4-BE49-F238E27FC236}">
                <a16:creationId xmlns:a16="http://schemas.microsoft.com/office/drawing/2014/main" id="{F1622D92-7D0A-44AF-AD64-6254558E6E1D}"/>
              </a:ext>
            </a:extLst>
          </p:cNvPr>
          <p:cNvSpPr/>
          <p:nvPr/>
        </p:nvSpPr>
        <p:spPr>
          <a:xfrm>
            <a:off x="2084294" y="3566301"/>
            <a:ext cx="8116979" cy="1323439"/>
          </a:xfrm>
          <a:prstGeom prst="rect">
            <a:avLst/>
          </a:prstGeom>
        </p:spPr>
        <p:txBody>
          <a:bodyPr wrap="square">
            <a:spAutoFit/>
          </a:bodyPr>
          <a:lstStyle/>
          <a:p>
            <a:r>
              <a:rPr lang="es-PA" sz="2000" b="1" spc="17" dirty="0">
                <a:solidFill>
                  <a:srgbClr val="002855"/>
                </a:solidFill>
                <a:latin typeface="Montserrat Light"/>
                <a:ea typeface="Montserrat Light"/>
                <a:cs typeface="Montserrat Light"/>
                <a:sym typeface="Montserrat Light"/>
              </a:rPr>
              <a:t>El carácter militarista que posee la Constitución de 1972, no desaparece con las reformas puesto que las mismas fueron concebidas como obra del poder militar imperante  en 1978 y 1983, y las componendas de los gobiernos de Endara y Pérez Balladares, Moscoso y Martin Torrijos.</a:t>
            </a:r>
            <a:endParaRPr lang="es-PA" sz="2000" b="1" dirty="0">
              <a:solidFill>
                <a:srgbClr val="002855"/>
              </a:solidFill>
            </a:endParaRPr>
          </a:p>
        </p:txBody>
      </p:sp>
      <p:sp>
        <p:nvSpPr>
          <p:cNvPr id="10" name="Rectángulo 9">
            <a:extLst>
              <a:ext uri="{FF2B5EF4-FFF2-40B4-BE49-F238E27FC236}">
                <a16:creationId xmlns:a16="http://schemas.microsoft.com/office/drawing/2014/main" id="{19E92E25-2FBD-43D5-8ABF-3F6E5BFE4DFE}"/>
              </a:ext>
            </a:extLst>
          </p:cNvPr>
          <p:cNvSpPr/>
          <p:nvPr/>
        </p:nvSpPr>
        <p:spPr>
          <a:xfrm>
            <a:off x="1942567" y="2446615"/>
            <a:ext cx="8258706" cy="481350"/>
          </a:xfrm>
          <a:prstGeom prst="rect">
            <a:avLst/>
          </a:prstGeom>
        </p:spPr>
        <p:txBody>
          <a:bodyPr wrap="square">
            <a:spAutoFit/>
          </a:bodyPr>
          <a:lstStyle/>
          <a:p>
            <a:pPr defTabSz="857250">
              <a:lnSpc>
                <a:spcPts val="3150"/>
              </a:lnSpc>
            </a:pPr>
            <a:r>
              <a:rPr lang="en-US" sz="2400" b="1" dirty="0">
                <a:solidFill>
                  <a:srgbClr val="002855"/>
                </a:solidFill>
                <a:latin typeface="Montserrat Classic Bold"/>
                <a:ea typeface="Montserrat Classic Bold"/>
                <a:cs typeface="Montserrat Classic Bold"/>
                <a:sym typeface="Montserrat Classic Bold"/>
              </a:rPr>
              <a:t>Podemos </a:t>
            </a:r>
            <a:r>
              <a:rPr lang="en-US" sz="2400" b="1" dirty="0" err="1">
                <a:solidFill>
                  <a:srgbClr val="002855"/>
                </a:solidFill>
                <a:latin typeface="Montserrat Classic Bold"/>
                <a:ea typeface="Montserrat Classic Bold"/>
                <a:cs typeface="Montserrat Classic Bold"/>
                <a:sym typeface="Montserrat Classic Bold"/>
              </a:rPr>
              <a:t>concluir</a:t>
            </a:r>
            <a:r>
              <a:rPr lang="en-US" sz="2400" b="1" dirty="0">
                <a:solidFill>
                  <a:srgbClr val="002855"/>
                </a:solidFill>
                <a:latin typeface="Montserrat Classic Bold"/>
                <a:ea typeface="Montserrat Classic Bold"/>
                <a:cs typeface="Montserrat Classic Bold"/>
                <a:sym typeface="Montserrat Classic Bold"/>
              </a:rPr>
              <a:t> que las </a:t>
            </a:r>
            <a:r>
              <a:rPr lang="en-US" sz="2400" b="1" dirty="0" err="1">
                <a:solidFill>
                  <a:srgbClr val="002855"/>
                </a:solidFill>
                <a:latin typeface="Montserrat Classic Bold"/>
                <a:ea typeface="Montserrat Classic Bold"/>
                <a:cs typeface="Montserrat Classic Bold"/>
                <a:sym typeface="Montserrat Classic Bold"/>
              </a:rPr>
              <a:t>reformas</a:t>
            </a:r>
            <a:r>
              <a:rPr lang="en-US" sz="2400" b="1" dirty="0">
                <a:solidFill>
                  <a:srgbClr val="002855"/>
                </a:solidFill>
                <a:latin typeface="Montserrat Classic Bold"/>
                <a:ea typeface="Montserrat Classic Bold"/>
                <a:cs typeface="Montserrat Classic Bold"/>
                <a:sym typeface="Montserrat Classic Bold"/>
              </a:rPr>
              <a:t> de 1978, 1983, 1994 y 2004</a:t>
            </a:r>
          </a:p>
        </p:txBody>
      </p:sp>
    </p:spTree>
    <p:extLst>
      <p:ext uri="{BB962C8B-B14F-4D97-AF65-F5344CB8AC3E}">
        <p14:creationId xmlns:p14="http://schemas.microsoft.com/office/powerpoint/2010/main" val="1282149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D01C474-AC51-4B8C-9045-BCC806E738C1}"/>
              </a:ext>
            </a:extLst>
          </p:cNvPr>
          <p:cNvPicPr>
            <a:picLocks noChangeAspect="1"/>
          </p:cNvPicPr>
          <p:nvPr/>
        </p:nvPicPr>
        <p:blipFill>
          <a:blip r:embed="rId2"/>
          <a:stretch>
            <a:fillRect/>
          </a:stretch>
        </p:blipFill>
        <p:spPr>
          <a:xfrm>
            <a:off x="2567" y="4925506"/>
            <a:ext cx="3034924" cy="1932494"/>
          </a:xfrm>
          <a:prstGeom prst="rect">
            <a:avLst/>
          </a:prstGeom>
        </p:spPr>
      </p:pic>
      <p:pic>
        <p:nvPicPr>
          <p:cNvPr id="5" name="Imagen 4">
            <a:extLst>
              <a:ext uri="{FF2B5EF4-FFF2-40B4-BE49-F238E27FC236}">
                <a16:creationId xmlns:a16="http://schemas.microsoft.com/office/drawing/2014/main" id="{5BA494D2-BC17-49D7-8E6E-06BB802D226E}"/>
              </a:ext>
            </a:extLst>
          </p:cNvPr>
          <p:cNvPicPr>
            <a:picLocks noChangeAspect="1"/>
          </p:cNvPicPr>
          <p:nvPr/>
        </p:nvPicPr>
        <p:blipFill>
          <a:blip r:embed="rId3"/>
          <a:stretch>
            <a:fillRect/>
          </a:stretch>
        </p:blipFill>
        <p:spPr>
          <a:xfrm>
            <a:off x="0" y="949529"/>
            <a:ext cx="2638425" cy="895350"/>
          </a:xfrm>
          <a:prstGeom prst="rect">
            <a:avLst/>
          </a:prstGeom>
        </p:spPr>
      </p:pic>
      <p:sp>
        <p:nvSpPr>
          <p:cNvPr id="6" name="Rectángulo 5">
            <a:extLst>
              <a:ext uri="{FF2B5EF4-FFF2-40B4-BE49-F238E27FC236}">
                <a16:creationId xmlns:a16="http://schemas.microsoft.com/office/drawing/2014/main" id="{4E0BA109-CD0A-4C09-9A7D-6ABBB38FC4F5}"/>
              </a:ext>
            </a:extLst>
          </p:cNvPr>
          <p:cNvSpPr/>
          <p:nvPr/>
        </p:nvSpPr>
        <p:spPr>
          <a:xfrm>
            <a:off x="3496235" y="1844879"/>
            <a:ext cx="5889812" cy="461665"/>
          </a:xfrm>
          <a:prstGeom prst="rect">
            <a:avLst/>
          </a:prstGeom>
        </p:spPr>
        <p:txBody>
          <a:bodyPr wrap="square">
            <a:spAutoFit/>
          </a:bodyPr>
          <a:lstStyle/>
          <a:p>
            <a:r>
              <a:rPr lang="es-PA" sz="2400" b="1" dirty="0">
                <a:solidFill>
                  <a:schemeClr val="accent1">
                    <a:lumMod val="50000"/>
                  </a:schemeClr>
                </a:solidFill>
                <a:latin typeface="Montserrat Classic"/>
              </a:rPr>
              <a:t>     </a:t>
            </a:r>
            <a:endParaRPr lang="es-PA" sz="2400" dirty="0"/>
          </a:p>
        </p:txBody>
      </p:sp>
      <p:sp>
        <p:nvSpPr>
          <p:cNvPr id="7" name="Rectángulo 6">
            <a:extLst>
              <a:ext uri="{FF2B5EF4-FFF2-40B4-BE49-F238E27FC236}">
                <a16:creationId xmlns:a16="http://schemas.microsoft.com/office/drawing/2014/main" id="{C26A64F6-6A7A-4793-8695-1DEABE84B985}"/>
              </a:ext>
            </a:extLst>
          </p:cNvPr>
          <p:cNvSpPr/>
          <p:nvPr/>
        </p:nvSpPr>
        <p:spPr>
          <a:xfrm>
            <a:off x="3572450" y="1309852"/>
            <a:ext cx="3922059" cy="1692771"/>
          </a:xfrm>
          <a:prstGeom prst="rect">
            <a:avLst/>
          </a:prstGeom>
        </p:spPr>
        <p:txBody>
          <a:bodyPr wrap="square">
            <a:spAutoFit/>
          </a:bodyPr>
          <a:lstStyle/>
          <a:p>
            <a:r>
              <a:rPr lang="es-PA" sz="2800" b="1" dirty="0">
                <a:solidFill>
                  <a:schemeClr val="accent1">
                    <a:lumMod val="50000"/>
                  </a:schemeClr>
                </a:solidFill>
                <a:latin typeface="Montserrat Classic"/>
              </a:rPr>
              <a:t>CONSTITUCION DE 1972</a:t>
            </a:r>
          </a:p>
          <a:p>
            <a:endParaRPr lang="es-PA" sz="2800" dirty="0">
              <a:solidFill>
                <a:schemeClr val="accent1">
                  <a:lumMod val="50000"/>
                </a:schemeClr>
              </a:solidFill>
              <a:latin typeface="Montserrat Classic"/>
            </a:endParaRPr>
          </a:p>
          <a:p>
            <a:r>
              <a:rPr lang="es-PA" sz="2400" b="1" dirty="0">
                <a:solidFill>
                  <a:schemeClr val="accent1">
                    <a:lumMod val="50000"/>
                  </a:schemeClr>
                </a:solidFill>
                <a:latin typeface="Montserrat Classic"/>
              </a:rPr>
              <a:t>      </a:t>
            </a:r>
          </a:p>
          <a:p>
            <a:endParaRPr lang="es-PA" sz="2400" dirty="0"/>
          </a:p>
        </p:txBody>
      </p:sp>
      <p:sp>
        <p:nvSpPr>
          <p:cNvPr id="3" name="Rectángulo 2">
            <a:extLst>
              <a:ext uri="{FF2B5EF4-FFF2-40B4-BE49-F238E27FC236}">
                <a16:creationId xmlns:a16="http://schemas.microsoft.com/office/drawing/2014/main" id="{59FFC564-849D-4959-A287-C117B10F5DAF}"/>
              </a:ext>
            </a:extLst>
          </p:cNvPr>
          <p:cNvSpPr/>
          <p:nvPr/>
        </p:nvSpPr>
        <p:spPr>
          <a:xfrm>
            <a:off x="1319212" y="1967840"/>
            <a:ext cx="10581946" cy="414024"/>
          </a:xfrm>
          <a:prstGeom prst="rect">
            <a:avLst/>
          </a:prstGeom>
        </p:spPr>
        <p:txBody>
          <a:bodyPr wrap="square">
            <a:spAutoFit/>
          </a:bodyPr>
          <a:lstStyle/>
          <a:p>
            <a:pPr algn="just" defTabSz="857250">
              <a:lnSpc>
                <a:spcPts val="2531"/>
              </a:lnSpc>
            </a:pPr>
            <a:r>
              <a:rPr lang="es-PA" sz="2400" b="1" spc="17" dirty="0">
                <a:solidFill>
                  <a:srgbClr val="003366"/>
                </a:solidFill>
                <a:latin typeface="Montserrat Light" panose="00000400000000000000" pitchFamily="2" charset="0"/>
                <a:ea typeface="Montserrat Light"/>
                <a:cs typeface="Montserrat Light"/>
                <a:sym typeface="Montserrat Light"/>
              </a:rPr>
              <a:t>  </a:t>
            </a:r>
          </a:p>
        </p:txBody>
      </p:sp>
      <p:sp>
        <p:nvSpPr>
          <p:cNvPr id="8" name="TextBox 8">
            <a:extLst>
              <a:ext uri="{FF2B5EF4-FFF2-40B4-BE49-F238E27FC236}">
                <a16:creationId xmlns:a16="http://schemas.microsoft.com/office/drawing/2014/main" id="{8A463C46-F466-47DD-9AA2-7238C0662755}"/>
              </a:ext>
            </a:extLst>
          </p:cNvPr>
          <p:cNvSpPr txBox="1"/>
          <p:nvPr/>
        </p:nvSpPr>
        <p:spPr>
          <a:xfrm rot="60000">
            <a:off x="2643245" y="5701747"/>
            <a:ext cx="7553208" cy="618246"/>
          </a:xfrm>
          <a:prstGeom prst="rect">
            <a:avLst/>
          </a:prstGeom>
        </p:spPr>
        <p:txBody>
          <a:bodyPr wrap="square" lIns="0" tIns="0" rIns="0" bIns="0" rtlCol="0" anchor="t">
            <a:spAutoFit/>
          </a:bodyPr>
          <a:lstStyle/>
          <a:p>
            <a:pPr algn="just" defTabSz="857250">
              <a:lnSpc>
                <a:spcPts val="2531"/>
              </a:lnSpc>
            </a:pPr>
            <a:endParaRPr lang="es-PA" sz="1688" b="1" spc="17" dirty="0">
              <a:solidFill>
                <a:srgbClr val="002855"/>
              </a:solidFill>
              <a:latin typeface="Montserrat Light"/>
              <a:ea typeface="Montserrat Light"/>
              <a:cs typeface="Montserrat Light"/>
              <a:sym typeface="Montserrat Light"/>
            </a:endParaRPr>
          </a:p>
          <a:p>
            <a:pPr algn="just" defTabSz="857250">
              <a:lnSpc>
                <a:spcPts val="2531"/>
              </a:lnSpc>
            </a:pPr>
            <a:endParaRPr lang="es-PA" sz="1688" spc="17" dirty="0">
              <a:solidFill>
                <a:srgbClr val="002855"/>
              </a:solidFill>
              <a:latin typeface="Montserrat Light"/>
              <a:ea typeface="Montserrat Light"/>
              <a:cs typeface="Montserrat Light"/>
              <a:sym typeface="Montserrat Light"/>
            </a:endParaRPr>
          </a:p>
        </p:txBody>
      </p:sp>
      <p:sp>
        <p:nvSpPr>
          <p:cNvPr id="9" name="Rectángulo 8">
            <a:extLst>
              <a:ext uri="{FF2B5EF4-FFF2-40B4-BE49-F238E27FC236}">
                <a16:creationId xmlns:a16="http://schemas.microsoft.com/office/drawing/2014/main" id="{6DEC336E-E219-4DF6-9A7F-34E8D9CD7059}"/>
              </a:ext>
            </a:extLst>
          </p:cNvPr>
          <p:cNvSpPr/>
          <p:nvPr/>
        </p:nvSpPr>
        <p:spPr>
          <a:xfrm>
            <a:off x="1621492" y="3020200"/>
            <a:ext cx="9149601" cy="400494"/>
          </a:xfrm>
          <a:prstGeom prst="rect">
            <a:avLst/>
          </a:prstGeom>
        </p:spPr>
        <p:txBody>
          <a:bodyPr wrap="square">
            <a:spAutoFit/>
          </a:bodyPr>
          <a:lstStyle/>
          <a:p>
            <a:pPr marL="457200" indent="-457200" algn="just" defTabSz="857250">
              <a:lnSpc>
                <a:spcPts val="2531"/>
              </a:lnSpc>
              <a:buAutoNum type="arabicPeriod"/>
            </a:pPr>
            <a:r>
              <a:rPr lang="es-PA" sz="2000" b="1" spc="17" dirty="0">
                <a:solidFill>
                  <a:srgbClr val="F8FBFD"/>
                </a:solidFill>
                <a:latin typeface="Montserrat Light"/>
                <a:ea typeface="Montserrat Light"/>
                <a:cs typeface="Montserrat Light"/>
                <a:sym typeface="Montserrat Light"/>
              </a:rPr>
              <a:t>am </a:t>
            </a:r>
          </a:p>
        </p:txBody>
      </p:sp>
      <p:sp>
        <p:nvSpPr>
          <p:cNvPr id="11" name="Rectángulo 10">
            <a:extLst>
              <a:ext uri="{FF2B5EF4-FFF2-40B4-BE49-F238E27FC236}">
                <a16:creationId xmlns:a16="http://schemas.microsoft.com/office/drawing/2014/main" id="{C16672A8-80D1-4CDB-8C67-EABCFEA16F71}"/>
              </a:ext>
            </a:extLst>
          </p:cNvPr>
          <p:cNvSpPr/>
          <p:nvPr/>
        </p:nvSpPr>
        <p:spPr>
          <a:xfrm>
            <a:off x="2638425" y="2437489"/>
            <a:ext cx="5790111" cy="461665"/>
          </a:xfrm>
          <a:prstGeom prst="rect">
            <a:avLst/>
          </a:prstGeom>
        </p:spPr>
        <p:txBody>
          <a:bodyPr wrap="none">
            <a:spAutoFit/>
          </a:bodyPr>
          <a:lstStyle/>
          <a:p>
            <a:r>
              <a:rPr lang="es-PA" sz="2400" b="1" dirty="0">
                <a:solidFill>
                  <a:srgbClr val="002855"/>
                </a:solidFill>
                <a:latin typeface="Montserrat Classic Bold"/>
                <a:ea typeface="Montserrat Classic Bold"/>
                <a:cs typeface="Montserrat Classic Bold"/>
                <a:sym typeface="Montserrat Classic Bold"/>
              </a:rPr>
              <a:t>Por qué se le llama Constitución Militarista?</a:t>
            </a:r>
            <a:endParaRPr lang="es-PA" sz="2400" dirty="0">
              <a:solidFill>
                <a:srgbClr val="002855"/>
              </a:solidFill>
            </a:endParaRPr>
          </a:p>
        </p:txBody>
      </p:sp>
      <p:sp>
        <p:nvSpPr>
          <p:cNvPr id="12" name="Rectángulo 11">
            <a:extLst>
              <a:ext uri="{FF2B5EF4-FFF2-40B4-BE49-F238E27FC236}">
                <a16:creationId xmlns:a16="http://schemas.microsoft.com/office/drawing/2014/main" id="{AD088D3E-2CE8-4CDF-9283-4A254714C4C0}"/>
              </a:ext>
            </a:extLst>
          </p:cNvPr>
          <p:cNvSpPr/>
          <p:nvPr/>
        </p:nvSpPr>
        <p:spPr>
          <a:xfrm>
            <a:off x="1905000" y="3245703"/>
            <a:ext cx="8382000" cy="1996700"/>
          </a:xfrm>
          <a:prstGeom prst="rect">
            <a:avLst/>
          </a:prstGeom>
        </p:spPr>
        <p:txBody>
          <a:bodyPr wrap="square">
            <a:spAutoFit/>
          </a:bodyPr>
          <a:lstStyle/>
          <a:p>
            <a:pPr algn="just" defTabSz="857250">
              <a:lnSpc>
                <a:spcPts val="2531"/>
              </a:lnSpc>
            </a:pPr>
            <a:r>
              <a:rPr lang="es-PA" sz="2000" b="1" spc="17" dirty="0">
                <a:solidFill>
                  <a:srgbClr val="002855"/>
                </a:solidFill>
                <a:latin typeface="Montserrat Light"/>
                <a:ea typeface="Montserrat Light"/>
                <a:cs typeface="Montserrat Light"/>
                <a:sym typeface="Montserrat Light"/>
              </a:rPr>
              <a:t>1. A la constitución de 1972 se le llama militarista, por que la misma se origina en régimen militar, instaurado el 11 de octubre de 1968, luego del derrocamiento del Presidente constitucional Dr. Arnulfo Arias Madrid.</a:t>
            </a:r>
          </a:p>
          <a:p>
            <a:pPr algn="just" defTabSz="857250">
              <a:lnSpc>
                <a:spcPts val="2531"/>
              </a:lnSpc>
            </a:pPr>
            <a:endParaRPr lang="es-PA" sz="2000" b="1" spc="17" dirty="0">
              <a:solidFill>
                <a:srgbClr val="002855"/>
              </a:solidFill>
              <a:latin typeface="Montserrat Light"/>
              <a:ea typeface="Montserrat Light"/>
              <a:cs typeface="Montserrat Light"/>
              <a:sym typeface="Montserrat Light"/>
            </a:endParaRPr>
          </a:p>
          <a:p>
            <a:pPr algn="just" defTabSz="857250">
              <a:lnSpc>
                <a:spcPts val="2531"/>
              </a:lnSpc>
            </a:pPr>
            <a:r>
              <a:rPr lang="es-PA" sz="2000" b="1" spc="17" dirty="0">
                <a:solidFill>
                  <a:srgbClr val="002855"/>
                </a:solidFill>
                <a:latin typeface="Montserrat Light"/>
                <a:ea typeface="Montserrat Light"/>
                <a:cs typeface="Montserrat Light"/>
                <a:sym typeface="Montserrat Light"/>
              </a:rPr>
              <a:t>2. Porque la Constitución de 1972 fue hecha por la Guardia Nacional, concretamente  por los militares.</a:t>
            </a:r>
          </a:p>
        </p:txBody>
      </p:sp>
    </p:spTree>
    <p:extLst>
      <p:ext uri="{BB962C8B-B14F-4D97-AF65-F5344CB8AC3E}">
        <p14:creationId xmlns:p14="http://schemas.microsoft.com/office/powerpoint/2010/main" val="819122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grpSp>
        <p:nvGrpSpPr>
          <p:cNvPr id="2" name="Group 2"/>
          <p:cNvGrpSpPr/>
          <p:nvPr/>
        </p:nvGrpSpPr>
        <p:grpSpPr>
          <a:xfrm>
            <a:off x="2519937" y="2383855"/>
            <a:ext cx="6861908" cy="2081093"/>
            <a:chOff x="0" y="0"/>
            <a:chExt cx="9759158" cy="2959775"/>
          </a:xfrm>
        </p:grpSpPr>
        <p:sp>
          <p:nvSpPr>
            <p:cNvPr id="3" name="TextBox 3"/>
            <p:cNvSpPr txBox="1"/>
            <p:nvPr/>
          </p:nvSpPr>
          <p:spPr>
            <a:xfrm>
              <a:off x="0" y="0"/>
              <a:ext cx="9759158" cy="2304722"/>
            </a:xfrm>
            <a:prstGeom prst="rect">
              <a:avLst/>
            </a:prstGeom>
          </p:spPr>
          <p:txBody>
            <a:bodyPr lIns="0" tIns="0" rIns="0" bIns="0" rtlCol="0" anchor="t">
              <a:spAutoFit/>
            </a:bodyPr>
            <a:lstStyle/>
            <a:p>
              <a:pPr algn="ctr" defTabSz="857250">
                <a:lnSpc>
                  <a:spcPts val="4275"/>
                </a:lnSpc>
              </a:pPr>
              <a:r>
                <a:rPr lang="en-US" sz="3563" b="1" spc="36" dirty="0">
                  <a:solidFill>
                    <a:srgbClr val="F8FBFD"/>
                  </a:solidFill>
                  <a:latin typeface="Montserrat Classic Bold"/>
                  <a:ea typeface="Montserrat Classic Bold"/>
                  <a:cs typeface="Montserrat Classic Bold"/>
                  <a:sym typeface="Montserrat Classic Bold"/>
                </a:rPr>
                <a:t>2025 AÑO DE LA ALFABETIZACIÓN CONSTITUCIONAL</a:t>
              </a:r>
            </a:p>
          </p:txBody>
        </p:sp>
        <p:sp>
          <p:nvSpPr>
            <p:cNvPr id="4" name="TextBox 4"/>
            <p:cNvSpPr txBox="1"/>
            <p:nvPr/>
          </p:nvSpPr>
          <p:spPr>
            <a:xfrm>
              <a:off x="592511" y="2526243"/>
              <a:ext cx="8574135" cy="433532"/>
            </a:xfrm>
            <a:prstGeom prst="rect">
              <a:avLst/>
            </a:prstGeom>
          </p:spPr>
          <p:txBody>
            <a:bodyPr lIns="0" tIns="0" rIns="0" bIns="0" rtlCol="0" anchor="t">
              <a:spAutoFit/>
            </a:bodyPr>
            <a:lstStyle/>
            <a:p>
              <a:pPr algn="ctr" defTabSz="857250">
                <a:lnSpc>
                  <a:spcPts val="2625"/>
                </a:lnSpc>
              </a:pPr>
              <a:r>
                <a:rPr lang="en-US" sz="1875" spc="131" dirty="0">
                  <a:solidFill>
                    <a:srgbClr val="97BCC7"/>
                  </a:solidFill>
                  <a:latin typeface="Montserrat Classic"/>
                  <a:ea typeface="Montserrat Classic"/>
                  <a:cs typeface="Montserrat Classic"/>
                  <a:sym typeface="Montserrat Classic"/>
                </a:rPr>
                <a:t>PANAMA</a:t>
              </a:r>
            </a:p>
          </p:txBody>
        </p:sp>
      </p:grpSp>
      <p:sp>
        <p:nvSpPr>
          <p:cNvPr id="5" name="AutoShape 5"/>
          <p:cNvSpPr/>
          <p:nvPr/>
        </p:nvSpPr>
        <p:spPr>
          <a:xfrm rot="-2700000">
            <a:off x="7571819" y="-1123127"/>
            <a:ext cx="3332755" cy="3332103"/>
          </a:xfrm>
          <a:prstGeom prst="rect">
            <a:avLst/>
          </a:prstGeom>
          <a:solidFill>
            <a:srgbClr val="97BCC7"/>
          </a:solidFill>
        </p:spPr>
      </p:sp>
      <p:sp>
        <p:nvSpPr>
          <p:cNvPr id="6" name="AutoShape 6"/>
          <p:cNvSpPr/>
          <p:nvPr/>
        </p:nvSpPr>
        <p:spPr>
          <a:xfrm rot="-2700000">
            <a:off x="1028413" y="5676844"/>
            <a:ext cx="2362774" cy="2362312"/>
          </a:xfrm>
          <a:prstGeom prst="rect">
            <a:avLst/>
          </a:prstGeom>
          <a:solidFill>
            <a:srgbClr val="F8FBFD"/>
          </a:solidFill>
        </p:spPr>
      </p:sp>
      <p:sp>
        <p:nvSpPr>
          <p:cNvPr id="7" name="AutoShape 7"/>
          <p:cNvSpPr/>
          <p:nvPr/>
        </p:nvSpPr>
        <p:spPr>
          <a:xfrm rot="-2700000">
            <a:off x="8283919" y="-1007269"/>
            <a:ext cx="28688" cy="3036141"/>
          </a:xfrm>
          <a:prstGeom prst="rect">
            <a:avLst/>
          </a:prstGeom>
          <a:solidFill>
            <a:srgbClr val="F8FBFD"/>
          </a:solidFill>
        </p:spPr>
      </p:sp>
      <p:sp>
        <p:nvSpPr>
          <p:cNvPr id="8" name="AutoShape 8"/>
          <p:cNvSpPr/>
          <p:nvPr/>
        </p:nvSpPr>
        <p:spPr>
          <a:xfrm rot="-2700000">
            <a:off x="10611892" y="5917804"/>
            <a:ext cx="21953" cy="1790130"/>
          </a:xfrm>
          <a:prstGeom prst="rect">
            <a:avLst/>
          </a:prstGeom>
          <a:solidFill>
            <a:srgbClr val="F8FBFD"/>
          </a:solidFill>
        </p:spPr>
      </p:sp>
      <p:sp>
        <p:nvSpPr>
          <p:cNvPr id="9" name="Freeform 9"/>
          <p:cNvSpPr/>
          <p:nvPr/>
        </p:nvSpPr>
        <p:spPr>
          <a:xfrm>
            <a:off x="5473880" y="4890595"/>
            <a:ext cx="1244240" cy="877838"/>
          </a:xfrm>
          <a:custGeom>
            <a:avLst/>
            <a:gdLst/>
            <a:ahLst/>
            <a:cxnLst/>
            <a:rect l="l" t="t" r="r" b="b"/>
            <a:pathLst>
              <a:path w="1327189" h="936360">
                <a:moveTo>
                  <a:pt x="0" y="0"/>
                </a:moveTo>
                <a:lnTo>
                  <a:pt x="1327190" y="0"/>
                </a:lnTo>
                <a:lnTo>
                  <a:pt x="1327190" y="936360"/>
                </a:lnTo>
                <a:lnTo>
                  <a:pt x="0" y="936360"/>
                </a:lnTo>
                <a:lnTo>
                  <a:pt x="0" y="0"/>
                </a:lnTo>
                <a:close/>
              </a:path>
            </a:pathLst>
          </a:custGeom>
          <a:blipFill>
            <a:blip r:embed="rId2"/>
            <a:stretch>
              <a:fillRect/>
            </a:stretch>
          </a:blip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224455" y="959682"/>
            <a:ext cx="9743090" cy="359073"/>
          </a:xfrm>
          <a:prstGeom prst="rect">
            <a:avLst/>
          </a:prstGeom>
        </p:spPr>
        <p:txBody>
          <a:bodyPr wrap="square" lIns="0" tIns="0" rIns="0" bIns="0" rtlCol="0" anchor="t">
            <a:spAutoFit/>
          </a:bodyPr>
          <a:lstStyle/>
          <a:p>
            <a:pPr>
              <a:lnSpc>
                <a:spcPts val="2800"/>
              </a:lnSpc>
            </a:pPr>
            <a:r>
              <a:rPr lang="es-PA" sz="2333" b="1" spc="70" dirty="0">
                <a:solidFill>
                  <a:srgbClr val="FFFFFF"/>
                </a:solidFill>
                <a:latin typeface="Fira Sans Semi-Bold"/>
                <a:ea typeface="Fira Sans Semi-Bold"/>
                <a:cs typeface="Fira Sans Semi-Bold"/>
                <a:sym typeface="Fira Sans Semi-Bold"/>
              </a:rPr>
              <a:t>. 488 del 28 de agosto de 2024. SEPRESAC</a:t>
            </a:r>
            <a:endParaRPr lang="en-US" sz="2333" b="1" spc="70" dirty="0">
              <a:solidFill>
                <a:srgbClr val="FFFFFF"/>
              </a:solidFill>
              <a:latin typeface="Fira Sans Semi-Bold"/>
              <a:ea typeface="Fira Sans Semi-Bold"/>
              <a:cs typeface="Fira Sans Semi-Bold"/>
              <a:sym typeface="Fira Sans Semi-Bold"/>
            </a:endParaRPr>
          </a:p>
        </p:txBody>
      </p:sp>
      <p:grpSp>
        <p:nvGrpSpPr>
          <p:cNvPr id="16" name="Group 16"/>
          <p:cNvGrpSpPr/>
          <p:nvPr/>
        </p:nvGrpSpPr>
        <p:grpSpPr>
          <a:xfrm>
            <a:off x="170270" y="1114636"/>
            <a:ext cx="8551698" cy="3291299"/>
            <a:chOff x="-8896021" y="-1184620"/>
            <a:chExt cx="17103398" cy="6582601"/>
          </a:xfrm>
        </p:grpSpPr>
        <p:sp>
          <p:nvSpPr>
            <p:cNvPr id="17" name="TextBox 17"/>
            <p:cNvSpPr txBox="1"/>
            <p:nvPr/>
          </p:nvSpPr>
          <p:spPr>
            <a:xfrm>
              <a:off x="-8896021" y="-1184620"/>
              <a:ext cx="9484807" cy="1414747"/>
            </a:xfrm>
            <a:prstGeom prst="rect">
              <a:avLst/>
            </a:prstGeom>
          </p:spPr>
          <p:txBody>
            <a:bodyPr wrap="square" lIns="0" tIns="0" rIns="0" bIns="0" rtlCol="0" anchor="t">
              <a:spAutoFit/>
            </a:bodyPr>
            <a:lstStyle/>
            <a:p>
              <a:pPr algn="ctr">
                <a:lnSpc>
                  <a:spcPts val="2800"/>
                </a:lnSpc>
              </a:pPr>
              <a:r>
                <a:rPr lang="en-US" sz="2333" b="1" spc="70" dirty="0">
                  <a:solidFill>
                    <a:srgbClr val="002060"/>
                  </a:solidFill>
                  <a:latin typeface="Fira Sans Semi-Bold"/>
                  <a:ea typeface="Fira Sans Semi-Bold"/>
                  <a:cs typeface="Fira Sans Semi-Bold"/>
                  <a:sym typeface="Fira Sans Semi-Bold"/>
                </a:rPr>
                <a:t>¿</a:t>
              </a:r>
              <a:r>
                <a:rPr lang="en-US" sz="2333" b="1" spc="70" dirty="0" err="1">
                  <a:solidFill>
                    <a:srgbClr val="002060"/>
                  </a:solidFill>
                  <a:latin typeface="Montserrat Classic"/>
                  <a:ea typeface="Fira Sans Semi-Bold"/>
                  <a:cs typeface="Fira Sans Semi-Bold"/>
                  <a:sym typeface="Fira Sans Semi-Bold"/>
                </a:rPr>
                <a:t>Qué</a:t>
              </a:r>
              <a:r>
                <a:rPr lang="en-US" sz="2333" b="1" spc="70" dirty="0">
                  <a:solidFill>
                    <a:srgbClr val="002060"/>
                  </a:solidFill>
                  <a:latin typeface="Montserrat Classic"/>
                  <a:ea typeface="Fira Sans Semi-Bold"/>
                  <a:cs typeface="Fira Sans Semi-Bold"/>
                  <a:sym typeface="Fira Sans Semi-Bold"/>
                </a:rPr>
                <a:t> es la </a:t>
              </a:r>
              <a:r>
                <a:rPr lang="en-US" sz="2333" b="1" spc="70" dirty="0" err="1">
                  <a:solidFill>
                    <a:srgbClr val="002060"/>
                  </a:solidFill>
                  <a:latin typeface="Montserrat Classic"/>
                  <a:ea typeface="Fira Sans Semi-Bold"/>
                  <a:cs typeface="Fira Sans Semi-Bold"/>
                  <a:sym typeface="Fira Sans Semi-Bold"/>
                </a:rPr>
                <a:t>Alfabetización</a:t>
              </a:r>
              <a:r>
                <a:rPr lang="en-US" sz="2333" b="1" spc="70" dirty="0">
                  <a:solidFill>
                    <a:srgbClr val="002060"/>
                  </a:solidFill>
                  <a:latin typeface="Montserrat Classic"/>
                  <a:ea typeface="Fira Sans Semi-Bold"/>
                  <a:cs typeface="Fira Sans Semi-Bold"/>
                  <a:sym typeface="Fira Sans Semi-Bold"/>
                </a:rPr>
                <a:t> </a:t>
              </a:r>
              <a:r>
                <a:rPr lang="en-US" sz="2333" b="1" spc="70" dirty="0" err="1">
                  <a:solidFill>
                    <a:srgbClr val="002060"/>
                  </a:solidFill>
                  <a:latin typeface="Montserrat Classic"/>
                  <a:ea typeface="Fira Sans Semi-Bold"/>
                  <a:cs typeface="Fira Sans Semi-Bold"/>
                  <a:sym typeface="Fira Sans Semi-Bold"/>
                </a:rPr>
                <a:t>Constitucional</a:t>
              </a:r>
              <a:r>
                <a:rPr lang="en-US" sz="2333" b="1" spc="70" dirty="0">
                  <a:solidFill>
                    <a:srgbClr val="002060"/>
                  </a:solidFill>
                  <a:latin typeface="Montserrat Classic"/>
                  <a:ea typeface="Fira Sans Semi-Bold"/>
                  <a:cs typeface="Fira Sans Semi-Bold"/>
                  <a:sym typeface="Fira Sans Semi-Bold"/>
                </a:rPr>
                <a:t> </a:t>
              </a:r>
              <a:r>
                <a:rPr lang="en-US" sz="2333" b="1" spc="70" dirty="0">
                  <a:solidFill>
                    <a:srgbClr val="002060"/>
                  </a:solidFill>
                  <a:latin typeface="Fira Sans Semi-Bold"/>
                  <a:ea typeface="Fira Sans Semi-Bold"/>
                  <a:cs typeface="Fira Sans Semi-Bold"/>
                  <a:sym typeface="Fira Sans Semi-Bold"/>
                </a:rPr>
                <a:t>?</a:t>
              </a:r>
            </a:p>
          </p:txBody>
        </p:sp>
        <p:sp>
          <p:nvSpPr>
            <p:cNvPr id="18" name="TextBox 18"/>
            <p:cNvSpPr txBox="1"/>
            <p:nvPr/>
          </p:nvSpPr>
          <p:spPr>
            <a:xfrm>
              <a:off x="0" y="785875"/>
              <a:ext cx="6035619" cy="655436"/>
            </a:xfrm>
            <a:prstGeom prst="rect">
              <a:avLst/>
            </a:prstGeom>
          </p:spPr>
          <p:txBody>
            <a:bodyPr lIns="0" tIns="0" rIns="0" bIns="0" rtlCol="0" anchor="t">
              <a:spAutoFit/>
            </a:bodyPr>
            <a:lstStyle/>
            <a:p>
              <a:pPr algn="ctr">
                <a:lnSpc>
                  <a:spcPts val="2800"/>
                </a:lnSpc>
              </a:pPr>
              <a:endParaRPr lang="en-US" sz="2000" b="1" spc="10" dirty="0">
                <a:solidFill>
                  <a:srgbClr val="A066CB"/>
                </a:solidFill>
                <a:latin typeface="Fira Sans Medium"/>
                <a:ea typeface="Fira Sans Medium"/>
                <a:cs typeface="Fira Sans Medium"/>
                <a:sym typeface="Fira Sans Medium"/>
              </a:endParaRPr>
            </a:p>
          </p:txBody>
        </p:sp>
        <p:sp>
          <p:nvSpPr>
            <p:cNvPr id="19" name="TextBox 19"/>
            <p:cNvSpPr txBox="1"/>
            <p:nvPr/>
          </p:nvSpPr>
          <p:spPr>
            <a:xfrm>
              <a:off x="-6008131" y="716441"/>
              <a:ext cx="14215508" cy="4681540"/>
            </a:xfrm>
            <a:prstGeom prst="rect">
              <a:avLst/>
            </a:prstGeom>
          </p:spPr>
          <p:txBody>
            <a:bodyPr wrap="square" lIns="0" tIns="0" rIns="0" bIns="0" rtlCol="0" anchor="t">
              <a:spAutoFit/>
            </a:bodyPr>
            <a:lstStyle/>
            <a:p>
              <a:pPr>
                <a:lnSpc>
                  <a:spcPts val="2263"/>
                </a:lnSpc>
              </a:pPr>
              <a:r>
                <a:rPr lang="es-ES" sz="2800" spc="8" dirty="0">
                  <a:solidFill>
                    <a:srgbClr val="003366"/>
                  </a:solidFill>
                  <a:latin typeface="Montserrat Classic"/>
                  <a:ea typeface="Calibri Light" panose="020F0302020204030204" pitchFamily="34" charset="0"/>
                  <a:cs typeface="Calibri Light" panose="020F0302020204030204" pitchFamily="34" charset="0"/>
                  <a:sym typeface="Fira Sans Light"/>
                </a:rPr>
                <a:t>Es un proceso fundamental para empoderar a los ciudadanos en su comprensión y ejercicio de los derechos y deberes que les otorga la Constitución</a:t>
              </a:r>
              <a:r>
                <a:rPr lang="es-PA" sz="2800" spc="8" dirty="0">
                  <a:solidFill>
                    <a:srgbClr val="003366"/>
                  </a:solidFill>
                  <a:latin typeface="Montserrat Classic"/>
                  <a:ea typeface="Calibri Light" panose="020F0302020204030204" pitchFamily="34" charset="0"/>
                  <a:cs typeface="Calibri Light" panose="020F0302020204030204" pitchFamily="34" charset="0"/>
                  <a:sym typeface="Fira Sans Light"/>
                </a:rPr>
                <a:t>.</a:t>
              </a:r>
            </a:p>
            <a:p>
              <a:pPr marL="285750" indent="-285750">
                <a:lnSpc>
                  <a:spcPts val="2263"/>
                </a:lnSpc>
                <a:buFont typeface="Arial" panose="020B0604020202020204" pitchFamily="34" charset="0"/>
                <a:buChar char="•"/>
              </a:pPr>
              <a:r>
                <a:rPr lang="es-PA" sz="1616" spc="8" dirty="0">
                  <a:solidFill>
                    <a:srgbClr val="003366"/>
                  </a:solidFill>
                  <a:latin typeface="Montserrat Classic"/>
                  <a:ea typeface="Calibri Light" panose="020F0302020204030204" pitchFamily="34" charset="0"/>
                  <a:cs typeface="Calibri Light" panose="020F0302020204030204" pitchFamily="34" charset="0"/>
                  <a:sym typeface="Fira Sans Light"/>
                </a:rPr>
                <a:t> </a:t>
              </a:r>
            </a:p>
            <a:p>
              <a:pPr marL="285750" indent="-285750">
                <a:lnSpc>
                  <a:spcPts val="2263"/>
                </a:lnSpc>
                <a:buFont typeface="Arial" panose="020B0604020202020204" pitchFamily="34" charset="0"/>
                <a:buChar char="•"/>
              </a:pPr>
              <a:endParaRPr lang="es-PA" sz="1616" spc="8" dirty="0">
                <a:solidFill>
                  <a:srgbClr val="000000"/>
                </a:solidFill>
                <a:latin typeface="Fira Sans Light"/>
                <a:ea typeface="Fira Sans Light"/>
                <a:cs typeface="Fira Sans Light"/>
                <a:sym typeface="Fira Sans Light"/>
              </a:endParaRPr>
            </a:p>
            <a:p>
              <a:pPr marL="285750" indent="-285750">
                <a:lnSpc>
                  <a:spcPts val="2263"/>
                </a:lnSpc>
                <a:buFont typeface="Arial" panose="020B0604020202020204" pitchFamily="34" charset="0"/>
                <a:buChar char="•"/>
              </a:pPr>
              <a:endParaRPr lang="es-PA" sz="1616" spc="8" dirty="0">
                <a:solidFill>
                  <a:srgbClr val="000000"/>
                </a:solidFill>
                <a:latin typeface="Fira Sans Light"/>
                <a:ea typeface="Fira Sans Light"/>
                <a:cs typeface="Fira Sans Light"/>
                <a:sym typeface="Fira Sans Light"/>
              </a:endParaRPr>
            </a:p>
            <a:p>
              <a:pPr marL="285750" indent="-285750">
                <a:lnSpc>
                  <a:spcPts val="2263"/>
                </a:lnSpc>
                <a:buFont typeface="Arial" panose="020B0604020202020204" pitchFamily="34" charset="0"/>
                <a:buChar char="•"/>
              </a:pPr>
              <a:endParaRPr lang="en-US" sz="1616" spc="8" dirty="0">
                <a:solidFill>
                  <a:srgbClr val="000000"/>
                </a:solidFill>
                <a:latin typeface="Fira Sans Light"/>
                <a:ea typeface="Fira Sans Light"/>
                <a:cs typeface="Fira Sans Light"/>
                <a:sym typeface="Fira Sans Light"/>
              </a:endParaRPr>
            </a:p>
          </p:txBody>
        </p:sp>
      </p:grpSp>
      <p:sp>
        <p:nvSpPr>
          <p:cNvPr id="15" name="CuadroTexto 14">
            <a:extLst>
              <a:ext uri="{FF2B5EF4-FFF2-40B4-BE49-F238E27FC236}">
                <a16:creationId xmlns:a16="http://schemas.microsoft.com/office/drawing/2014/main" id="{7608F277-C434-4905-8C8A-A0D79985161F}"/>
              </a:ext>
            </a:extLst>
          </p:cNvPr>
          <p:cNvSpPr txBox="1"/>
          <p:nvPr/>
        </p:nvSpPr>
        <p:spPr>
          <a:xfrm>
            <a:off x="1427871" y="4403994"/>
            <a:ext cx="7955280" cy="1384995"/>
          </a:xfrm>
          <a:prstGeom prst="rect">
            <a:avLst/>
          </a:prstGeom>
          <a:noFill/>
        </p:spPr>
        <p:txBody>
          <a:bodyPr wrap="square">
            <a:spAutoFit/>
          </a:bodyPr>
          <a:lstStyle/>
          <a:p>
            <a:r>
              <a:rPr lang="es-ES" sz="2800" dirty="0">
                <a:solidFill>
                  <a:srgbClr val="003366"/>
                </a:solidFill>
                <a:latin typeface="Montserrat Classic"/>
              </a:rPr>
              <a:t>La alfabetización constitucional no es solo un derecho, sino una responsabilidad  cívica  que fortalece la democracia  y el Estado de derecho</a:t>
            </a:r>
            <a:endParaRPr lang="es-PA" sz="2800" dirty="0">
              <a:solidFill>
                <a:srgbClr val="003366"/>
              </a:solidFill>
              <a:latin typeface="Montserrat Classic"/>
            </a:endParaRPr>
          </a:p>
        </p:txBody>
      </p:sp>
      <p:sp>
        <p:nvSpPr>
          <p:cNvPr id="10" name="Triángulo rectángulo 9">
            <a:extLst>
              <a:ext uri="{FF2B5EF4-FFF2-40B4-BE49-F238E27FC236}">
                <a16:creationId xmlns:a16="http://schemas.microsoft.com/office/drawing/2014/main" id="{DD10FE23-C180-43E1-99CB-B547531EAF14}"/>
              </a:ext>
            </a:extLst>
          </p:cNvPr>
          <p:cNvSpPr/>
          <p:nvPr/>
        </p:nvSpPr>
        <p:spPr>
          <a:xfrm rot="10800000">
            <a:off x="7916738" y="44299"/>
            <a:ext cx="4275262" cy="2755171"/>
          </a:xfrm>
          <a:prstGeom prst="rtTriangle">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470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51655" y="720591"/>
            <a:ext cx="8221035" cy="783741"/>
          </a:xfrm>
          <a:prstGeom prst="rect">
            <a:avLst/>
          </a:prstGeom>
        </p:spPr>
        <p:txBody>
          <a:bodyPr lIns="0" tIns="0" rIns="0" bIns="0" rtlCol="0" anchor="t">
            <a:spAutoFit/>
          </a:bodyPr>
          <a:lstStyle/>
          <a:p>
            <a:pPr>
              <a:lnSpc>
                <a:spcPts val="6533"/>
              </a:lnSpc>
              <a:spcBef>
                <a:spcPct val="0"/>
              </a:spcBef>
            </a:pPr>
            <a:r>
              <a:rPr lang="en-US" sz="4666" b="1" spc="-93" dirty="0" err="1">
                <a:solidFill>
                  <a:srgbClr val="003366"/>
                </a:solidFill>
                <a:latin typeface="Montserrat Classic"/>
                <a:ea typeface="Fira Sans Medium"/>
                <a:cs typeface="Fira Sans Medium"/>
                <a:sym typeface="Fira Sans Medium"/>
              </a:rPr>
              <a:t>Cronología</a:t>
            </a:r>
            <a:r>
              <a:rPr lang="en-US" sz="4666" b="1" spc="-93" dirty="0">
                <a:solidFill>
                  <a:srgbClr val="003366"/>
                </a:solidFill>
                <a:latin typeface="Montserrat Classic"/>
                <a:ea typeface="Fira Sans Medium"/>
                <a:cs typeface="Fira Sans Medium"/>
                <a:sym typeface="Fira Sans Medium"/>
              </a:rPr>
              <a:t> y </a:t>
            </a:r>
            <a:r>
              <a:rPr lang="en-US" sz="4666" b="1" spc="-93" dirty="0" err="1">
                <a:solidFill>
                  <a:srgbClr val="003366"/>
                </a:solidFill>
                <a:latin typeface="Montserrat Classic"/>
                <a:ea typeface="Fira Sans Medium"/>
                <a:cs typeface="Fira Sans Medium"/>
                <a:sym typeface="Fira Sans Medium"/>
              </a:rPr>
              <a:t>Estructura</a:t>
            </a:r>
            <a:endParaRPr lang="en-US" sz="4666" b="1" spc="-93" dirty="0">
              <a:solidFill>
                <a:srgbClr val="003366"/>
              </a:solidFill>
              <a:latin typeface="Montserrat Classic"/>
              <a:ea typeface="Fira Sans Medium"/>
              <a:cs typeface="Fira Sans Medium"/>
              <a:sym typeface="Fira Sans Medium"/>
            </a:endParaRPr>
          </a:p>
        </p:txBody>
      </p:sp>
      <p:grpSp>
        <p:nvGrpSpPr>
          <p:cNvPr id="3" name="Group 3"/>
          <p:cNvGrpSpPr/>
          <p:nvPr/>
        </p:nvGrpSpPr>
        <p:grpSpPr>
          <a:xfrm>
            <a:off x="453768" y="3439458"/>
            <a:ext cx="2565543" cy="1523957"/>
            <a:chOff x="-995776" y="-9525"/>
            <a:chExt cx="5131087" cy="3047912"/>
          </a:xfrm>
        </p:grpSpPr>
        <p:sp>
          <p:nvSpPr>
            <p:cNvPr id="4" name="TextBox 4"/>
            <p:cNvSpPr txBox="1"/>
            <p:nvPr/>
          </p:nvSpPr>
          <p:spPr>
            <a:xfrm>
              <a:off x="0" y="-9525"/>
              <a:ext cx="4135311" cy="615554"/>
            </a:xfrm>
            <a:prstGeom prst="rect">
              <a:avLst/>
            </a:prstGeom>
          </p:spPr>
          <p:txBody>
            <a:bodyPr lIns="0" tIns="0" rIns="0" bIns="0" rtlCol="0" anchor="t">
              <a:spAutoFit/>
            </a:bodyPr>
            <a:lstStyle/>
            <a:p>
              <a:pPr>
                <a:lnSpc>
                  <a:spcPts val="2400"/>
                </a:lnSpc>
                <a:spcBef>
                  <a:spcPct val="0"/>
                </a:spcBef>
              </a:pPr>
              <a:r>
                <a:rPr lang="en-US" sz="2000" b="1" spc="59" dirty="0">
                  <a:solidFill>
                    <a:srgbClr val="1836B2"/>
                  </a:solidFill>
                  <a:latin typeface="Fira Sans Semi-Bold"/>
                  <a:ea typeface="Fira Sans Semi-Bold"/>
                  <a:cs typeface="Fira Sans Semi-Bold"/>
                  <a:sym typeface="Fira Sans Semi-Bold"/>
                </a:rPr>
                <a:t>Etapa1</a:t>
              </a:r>
            </a:p>
          </p:txBody>
        </p:sp>
        <p:sp>
          <p:nvSpPr>
            <p:cNvPr id="5" name="TextBox 5"/>
            <p:cNvSpPr txBox="1"/>
            <p:nvPr/>
          </p:nvSpPr>
          <p:spPr>
            <a:xfrm>
              <a:off x="-995776" y="1576450"/>
              <a:ext cx="5131087" cy="1461937"/>
            </a:xfrm>
            <a:prstGeom prst="rect">
              <a:avLst/>
            </a:prstGeom>
          </p:spPr>
          <p:txBody>
            <a:bodyPr wrap="square" lIns="0" tIns="0" rIns="0" bIns="0" rtlCol="0" anchor="t">
              <a:spAutoFit/>
            </a:bodyPr>
            <a:lstStyle/>
            <a:p>
              <a:pPr marL="285750" indent="-285750">
                <a:lnSpc>
                  <a:spcPts val="1913"/>
                </a:lnSpc>
                <a:spcBef>
                  <a:spcPct val="0"/>
                </a:spcBef>
                <a:buFont typeface="Arial" panose="020B0604020202020204" pitchFamily="34" charset="0"/>
                <a:buChar char="•"/>
              </a:pPr>
              <a:r>
                <a:rPr lang="en-US" sz="1366" b="1" spc="7" dirty="0">
                  <a:solidFill>
                    <a:srgbClr val="003366"/>
                  </a:solidFill>
                  <a:latin typeface="Montserrat Classic"/>
                  <a:ea typeface="Fira Sans Light"/>
                  <a:cs typeface="Fira Sans Light"/>
                  <a:sym typeface="Fira Sans Light"/>
                </a:rPr>
                <a:t>Alfabetización Constitucional</a:t>
              </a:r>
            </a:p>
            <a:p>
              <a:pPr marL="285750" indent="-285750">
                <a:lnSpc>
                  <a:spcPts val="1913"/>
                </a:lnSpc>
                <a:spcBef>
                  <a:spcPct val="0"/>
                </a:spcBef>
                <a:buFont typeface="Arial" panose="020B0604020202020204" pitchFamily="34" charset="0"/>
                <a:buChar char="•"/>
              </a:pPr>
              <a:r>
                <a:rPr lang="en-US" sz="1366" b="1" spc="7" dirty="0">
                  <a:solidFill>
                    <a:srgbClr val="003366"/>
                  </a:solidFill>
                  <a:latin typeface="Montserrat Classic"/>
                  <a:ea typeface="Fira Sans Light"/>
                  <a:cs typeface="Fira Sans Light"/>
                  <a:sym typeface="Fira Sans Light"/>
                </a:rPr>
                <a:t>Participación Ciudadana</a:t>
              </a:r>
            </a:p>
            <a:p>
              <a:pPr marL="285750" indent="-285750">
                <a:lnSpc>
                  <a:spcPts val="1913"/>
                </a:lnSpc>
                <a:spcBef>
                  <a:spcPct val="0"/>
                </a:spcBef>
                <a:buFont typeface="Arial" panose="020B0604020202020204" pitchFamily="34" charset="0"/>
                <a:buChar char="•"/>
              </a:pPr>
              <a:r>
                <a:rPr lang="es-ES" sz="1366" b="1" spc="7" dirty="0">
                  <a:solidFill>
                    <a:srgbClr val="003366"/>
                  </a:solidFill>
                  <a:latin typeface="Montserrat Classic"/>
                  <a:ea typeface="Fira Sans Light"/>
                  <a:cs typeface="Fira Sans Light"/>
                  <a:sym typeface="Fira Sans Light"/>
                </a:rPr>
                <a:t>Espíritu Constituciona</a:t>
              </a:r>
              <a:r>
                <a:rPr lang="es-ES" sz="1366" spc="7" dirty="0">
                  <a:solidFill>
                    <a:srgbClr val="003366"/>
                  </a:solidFill>
                  <a:latin typeface="Montserrat Classic"/>
                  <a:ea typeface="Fira Sans Light"/>
                  <a:cs typeface="Fira Sans Light"/>
                  <a:sym typeface="Fira Sans Light"/>
                </a:rPr>
                <a:t>l</a:t>
              </a:r>
              <a:endParaRPr lang="en-US" sz="1366" spc="7" dirty="0">
                <a:solidFill>
                  <a:srgbClr val="003366"/>
                </a:solidFill>
                <a:latin typeface="Montserrat Classic"/>
                <a:ea typeface="Fira Sans Light"/>
                <a:cs typeface="Fira Sans Light"/>
                <a:sym typeface="Fira Sans Light"/>
              </a:endParaRPr>
            </a:p>
          </p:txBody>
        </p:sp>
      </p:grpSp>
      <p:grpSp>
        <p:nvGrpSpPr>
          <p:cNvPr id="6" name="Group 6"/>
          <p:cNvGrpSpPr/>
          <p:nvPr/>
        </p:nvGrpSpPr>
        <p:grpSpPr>
          <a:xfrm>
            <a:off x="951656" y="2339810"/>
            <a:ext cx="822633" cy="712477"/>
            <a:chOff x="0" y="0"/>
            <a:chExt cx="1645266" cy="1424954"/>
          </a:xfrm>
          <a:solidFill>
            <a:srgbClr val="CBA052"/>
          </a:solidFill>
        </p:grpSpPr>
        <p:grpSp>
          <p:nvGrpSpPr>
            <p:cNvPr id="7" name="Group 7"/>
            <p:cNvGrpSpPr/>
            <p:nvPr/>
          </p:nvGrpSpPr>
          <p:grpSpPr>
            <a:xfrm rot="-10800000">
              <a:off x="0" y="0"/>
              <a:ext cx="1645266" cy="1424954"/>
              <a:chOff x="0" y="0"/>
              <a:chExt cx="6202680" cy="5372100"/>
            </a:xfrm>
            <a:grpFill/>
          </p:grpSpPr>
          <p:sp>
            <p:nvSpPr>
              <p:cNvPr id="8" name="Freeform 8"/>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grpFill/>
            </p:spPr>
          </p:sp>
        </p:grpSp>
        <p:sp>
          <p:nvSpPr>
            <p:cNvPr id="9" name="TextBox 9"/>
            <p:cNvSpPr txBox="1"/>
            <p:nvPr/>
          </p:nvSpPr>
          <p:spPr>
            <a:xfrm>
              <a:off x="362054" y="234112"/>
              <a:ext cx="921160" cy="805092"/>
            </a:xfrm>
            <a:prstGeom prst="rect">
              <a:avLst/>
            </a:prstGeom>
            <a:grpFill/>
          </p:spPr>
          <p:txBody>
            <a:bodyPr lIns="0" tIns="0" rIns="0" bIns="0" rtlCol="0" anchor="t">
              <a:spAutoFit/>
            </a:bodyPr>
            <a:lstStyle/>
            <a:p>
              <a:pPr algn="ctr">
                <a:lnSpc>
                  <a:spcPts val="3733"/>
                </a:lnSpc>
                <a:spcBef>
                  <a:spcPct val="0"/>
                </a:spcBef>
              </a:pPr>
              <a:r>
                <a:rPr lang="es-ES" sz="1600" b="1" spc="-53" dirty="0">
                  <a:solidFill>
                    <a:srgbClr val="FFFFFF"/>
                  </a:solidFill>
                  <a:latin typeface="Fira Sans Medium"/>
                  <a:ea typeface="Fira Sans Medium"/>
                  <a:cs typeface="Fira Sans Medium"/>
                  <a:sym typeface="Fira Sans Medium"/>
                </a:rPr>
                <a:t>2025</a:t>
              </a:r>
              <a:endParaRPr lang="en-US" sz="1600" b="1" spc="-53" dirty="0">
                <a:solidFill>
                  <a:srgbClr val="FFFFFF"/>
                </a:solidFill>
                <a:latin typeface="Fira Sans Medium"/>
                <a:ea typeface="Fira Sans Medium"/>
                <a:cs typeface="Fira Sans Medium"/>
                <a:sym typeface="Fira Sans Medium"/>
              </a:endParaRPr>
            </a:p>
          </p:txBody>
        </p:sp>
      </p:grpSp>
      <p:grpSp>
        <p:nvGrpSpPr>
          <p:cNvPr id="11" name="Group 11"/>
          <p:cNvGrpSpPr/>
          <p:nvPr/>
        </p:nvGrpSpPr>
        <p:grpSpPr>
          <a:xfrm>
            <a:off x="3692001" y="3439458"/>
            <a:ext cx="2067655" cy="2104015"/>
            <a:chOff x="0" y="-9525"/>
            <a:chExt cx="4135311" cy="4208030"/>
          </a:xfrm>
        </p:grpSpPr>
        <p:sp>
          <p:nvSpPr>
            <p:cNvPr id="12" name="TextBox 12"/>
            <p:cNvSpPr txBox="1"/>
            <p:nvPr/>
          </p:nvSpPr>
          <p:spPr>
            <a:xfrm>
              <a:off x="0" y="-9525"/>
              <a:ext cx="4135311" cy="615554"/>
            </a:xfrm>
            <a:prstGeom prst="rect">
              <a:avLst/>
            </a:prstGeom>
          </p:spPr>
          <p:txBody>
            <a:bodyPr lIns="0" tIns="0" rIns="0" bIns="0" rtlCol="0" anchor="t">
              <a:spAutoFit/>
            </a:bodyPr>
            <a:lstStyle/>
            <a:p>
              <a:pPr>
                <a:lnSpc>
                  <a:spcPts val="2400"/>
                </a:lnSpc>
                <a:spcBef>
                  <a:spcPct val="0"/>
                </a:spcBef>
              </a:pPr>
              <a:r>
                <a:rPr lang="en-US" sz="2000" b="1" spc="59" dirty="0" err="1">
                  <a:solidFill>
                    <a:srgbClr val="1836B2"/>
                  </a:solidFill>
                  <a:latin typeface="Fira Sans Semi-Bold"/>
                  <a:ea typeface="Fira Sans Semi-Bold"/>
                  <a:cs typeface="Fira Sans Semi-Bold"/>
                  <a:sym typeface="Fira Sans Semi-Bold"/>
                </a:rPr>
                <a:t>Etapa</a:t>
              </a:r>
              <a:r>
                <a:rPr lang="en-US" sz="2000" b="1" spc="59" dirty="0">
                  <a:solidFill>
                    <a:srgbClr val="1836B2"/>
                  </a:solidFill>
                  <a:latin typeface="Fira Sans Semi-Bold"/>
                  <a:ea typeface="Fira Sans Semi-Bold"/>
                  <a:cs typeface="Fira Sans Semi-Bold"/>
                  <a:sym typeface="Fira Sans Semi-Bold"/>
                </a:rPr>
                <a:t> 2</a:t>
              </a:r>
            </a:p>
          </p:txBody>
        </p:sp>
        <p:sp>
          <p:nvSpPr>
            <p:cNvPr id="13" name="TextBox 13"/>
            <p:cNvSpPr txBox="1"/>
            <p:nvPr/>
          </p:nvSpPr>
          <p:spPr>
            <a:xfrm>
              <a:off x="0" y="966851"/>
              <a:ext cx="4135311" cy="3231654"/>
            </a:xfrm>
            <a:prstGeom prst="rect">
              <a:avLst/>
            </a:prstGeom>
          </p:spPr>
          <p:txBody>
            <a:bodyPr lIns="0" tIns="0" rIns="0" bIns="0" rtlCol="0" anchor="t">
              <a:spAutoFit/>
            </a:bodyPr>
            <a:lstStyle/>
            <a:p>
              <a:pPr marL="285750" indent="-285750">
                <a:lnSpc>
                  <a:spcPts val="2123"/>
                </a:lnSpc>
                <a:buFont typeface="Arial" panose="020B0604020202020204" pitchFamily="34" charset="0"/>
                <a:buChar char="•"/>
              </a:pPr>
              <a:r>
                <a:rPr lang="es-ES" sz="1516" spc="7" dirty="0">
                  <a:solidFill>
                    <a:srgbClr val="003366"/>
                  </a:solidFill>
                  <a:latin typeface="Montserrat Classic"/>
                  <a:ea typeface="Fira Sans Light"/>
                  <a:cs typeface="Fira Sans Light"/>
                  <a:sym typeface="Fira Sans Light"/>
                </a:rPr>
                <a:t>Reglamentación para Selección de Constituyente</a:t>
              </a:r>
            </a:p>
            <a:p>
              <a:pPr marL="285750" indent="-285750">
                <a:lnSpc>
                  <a:spcPts val="2123"/>
                </a:lnSpc>
                <a:buFont typeface="Arial" panose="020B0604020202020204" pitchFamily="34" charset="0"/>
                <a:buChar char="•"/>
              </a:pPr>
              <a:r>
                <a:rPr lang="es-ES" sz="1516" spc="7" dirty="0">
                  <a:solidFill>
                    <a:srgbClr val="003366"/>
                  </a:solidFill>
                  <a:latin typeface="Montserrat Classic"/>
                  <a:ea typeface="Fira Sans Light"/>
                  <a:cs typeface="Fira Sans Light"/>
                  <a:sym typeface="Fira Sans Light"/>
                </a:rPr>
                <a:t>Selección de Constituyente</a:t>
              </a:r>
            </a:p>
            <a:p>
              <a:pPr marL="285750" indent="-285750">
                <a:lnSpc>
                  <a:spcPts val="2123"/>
                </a:lnSpc>
                <a:buFont typeface="Arial" panose="020B0604020202020204" pitchFamily="34" charset="0"/>
                <a:buChar char="•"/>
              </a:pPr>
              <a:r>
                <a:rPr lang="es-ES" sz="1516" spc="7" dirty="0">
                  <a:solidFill>
                    <a:srgbClr val="003366"/>
                  </a:solidFill>
                  <a:latin typeface="Montserrat Classic"/>
                  <a:ea typeface="Fira Sans Light"/>
                  <a:cs typeface="Fira Sans Light"/>
                  <a:sym typeface="Fira Sans Light"/>
                </a:rPr>
                <a:t>Referéndum Inicial</a:t>
              </a:r>
              <a:endParaRPr lang="en-US" sz="1516" spc="7" dirty="0">
                <a:solidFill>
                  <a:srgbClr val="003366"/>
                </a:solidFill>
                <a:latin typeface="Montserrat Classic"/>
                <a:ea typeface="Fira Sans Light"/>
                <a:cs typeface="Fira Sans Light"/>
                <a:sym typeface="Fira Sans Light"/>
              </a:endParaRPr>
            </a:p>
          </p:txBody>
        </p:sp>
      </p:grpSp>
      <p:grpSp>
        <p:nvGrpSpPr>
          <p:cNvPr id="14" name="Group 14"/>
          <p:cNvGrpSpPr/>
          <p:nvPr/>
        </p:nvGrpSpPr>
        <p:grpSpPr>
          <a:xfrm>
            <a:off x="3692000" y="2339810"/>
            <a:ext cx="822633" cy="712477"/>
            <a:chOff x="0" y="0"/>
            <a:chExt cx="1645266" cy="1424954"/>
          </a:xfrm>
        </p:grpSpPr>
        <p:grpSp>
          <p:nvGrpSpPr>
            <p:cNvPr id="15" name="Group 15"/>
            <p:cNvGrpSpPr/>
            <p:nvPr/>
          </p:nvGrpSpPr>
          <p:grpSpPr>
            <a:xfrm rot="-10800000">
              <a:off x="0" y="0"/>
              <a:ext cx="1645266" cy="1424954"/>
              <a:chOff x="0" y="0"/>
              <a:chExt cx="6202680" cy="5372100"/>
            </a:xfrm>
          </p:grpSpPr>
          <p:sp>
            <p:nvSpPr>
              <p:cNvPr id="16" name="Freeform 16"/>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CBA052"/>
              </a:solidFill>
            </p:spPr>
          </p:sp>
        </p:grpSp>
        <p:sp>
          <p:nvSpPr>
            <p:cNvPr id="17" name="TextBox 17"/>
            <p:cNvSpPr txBox="1"/>
            <p:nvPr/>
          </p:nvSpPr>
          <p:spPr>
            <a:xfrm>
              <a:off x="362054" y="234112"/>
              <a:ext cx="921160" cy="820482"/>
            </a:xfrm>
            <a:prstGeom prst="rect">
              <a:avLst/>
            </a:prstGeom>
          </p:spPr>
          <p:txBody>
            <a:bodyPr lIns="0" tIns="0" rIns="0" bIns="0" rtlCol="0" anchor="t">
              <a:spAutoFit/>
            </a:bodyPr>
            <a:lstStyle/>
            <a:p>
              <a:pPr algn="ctr">
                <a:lnSpc>
                  <a:spcPts val="3733"/>
                </a:lnSpc>
                <a:spcBef>
                  <a:spcPct val="0"/>
                </a:spcBef>
              </a:pPr>
              <a:r>
                <a:rPr lang="en-US" sz="1600" b="1" spc="-53" dirty="0">
                  <a:solidFill>
                    <a:schemeClr val="bg1"/>
                  </a:solidFill>
                  <a:latin typeface="Fira Sans Medium"/>
                  <a:ea typeface="Fira Sans Medium"/>
                  <a:cs typeface="Fira Sans Medium"/>
                  <a:sym typeface="Fira Sans Medium"/>
                </a:rPr>
                <a:t>2026</a:t>
              </a:r>
            </a:p>
          </p:txBody>
        </p:sp>
      </p:grpSp>
      <p:grpSp>
        <p:nvGrpSpPr>
          <p:cNvPr id="18" name="Group 18"/>
          <p:cNvGrpSpPr/>
          <p:nvPr/>
        </p:nvGrpSpPr>
        <p:grpSpPr>
          <a:xfrm>
            <a:off x="6327242" y="3439458"/>
            <a:ext cx="2172758" cy="1342784"/>
            <a:chOff x="-210206" y="-9525"/>
            <a:chExt cx="4345517" cy="2685569"/>
          </a:xfrm>
        </p:grpSpPr>
        <p:sp>
          <p:nvSpPr>
            <p:cNvPr id="19" name="TextBox 19"/>
            <p:cNvSpPr txBox="1"/>
            <p:nvPr/>
          </p:nvSpPr>
          <p:spPr>
            <a:xfrm>
              <a:off x="0" y="-9525"/>
              <a:ext cx="4135311" cy="615554"/>
            </a:xfrm>
            <a:prstGeom prst="rect">
              <a:avLst/>
            </a:prstGeom>
          </p:spPr>
          <p:txBody>
            <a:bodyPr lIns="0" tIns="0" rIns="0" bIns="0" rtlCol="0" anchor="t">
              <a:spAutoFit/>
            </a:bodyPr>
            <a:lstStyle/>
            <a:p>
              <a:pPr>
                <a:lnSpc>
                  <a:spcPts val="2400"/>
                </a:lnSpc>
                <a:spcBef>
                  <a:spcPct val="0"/>
                </a:spcBef>
              </a:pPr>
              <a:r>
                <a:rPr lang="en-US" sz="2000" b="1" spc="59" dirty="0" err="1">
                  <a:solidFill>
                    <a:srgbClr val="1836B2"/>
                  </a:solidFill>
                  <a:latin typeface="Fira Sans Semi-Bold"/>
                  <a:ea typeface="Fira Sans Semi-Bold"/>
                  <a:cs typeface="Fira Sans Semi-Bold"/>
                  <a:sym typeface="Fira Sans Semi-Bold"/>
                </a:rPr>
                <a:t>Etapa</a:t>
              </a:r>
              <a:r>
                <a:rPr lang="en-US" sz="2000" b="1" spc="59" dirty="0">
                  <a:solidFill>
                    <a:srgbClr val="1836B2"/>
                  </a:solidFill>
                  <a:latin typeface="Fira Sans Semi-Bold"/>
                  <a:ea typeface="Fira Sans Semi-Bold"/>
                  <a:cs typeface="Fira Sans Semi-Bold"/>
                  <a:sym typeface="Fira Sans Semi-Bold"/>
                </a:rPr>
                <a:t> 3</a:t>
              </a:r>
            </a:p>
          </p:txBody>
        </p:sp>
        <p:sp>
          <p:nvSpPr>
            <p:cNvPr id="20" name="TextBox 20"/>
            <p:cNvSpPr txBox="1"/>
            <p:nvPr/>
          </p:nvSpPr>
          <p:spPr>
            <a:xfrm>
              <a:off x="-210206" y="940953"/>
              <a:ext cx="4135311" cy="1735091"/>
            </a:xfrm>
            <a:prstGeom prst="rect">
              <a:avLst/>
            </a:prstGeom>
          </p:spPr>
          <p:txBody>
            <a:bodyPr lIns="0" tIns="0" rIns="0" bIns="0" rtlCol="0" anchor="t">
              <a:spAutoFit/>
            </a:bodyPr>
            <a:lstStyle/>
            <a:p>
              <a:pPr marL="285750" indent="-285750">
                <a:lnSpc>
                  <a:spcPts val="2333"/>
                </a:lnSpc>
                <a:buFont typeface="Arial" panose="020B0604020202020204" pitchFamily="34" charset="0"/>
                <a:buChar char="•"/>
              </a:pPr>
              <a:r>
                <a:rPr lang="en-US" sz="1666" spc="8" dirty="0">
                  <a:solidFill>
                    <a:srgbClr val="003366"/>
                  </a:solidFill>
                  <a:latin typeface="Montserrat Classic"/>
                  <a:ea typeface="Fira Sans Light"/>
                  <a:cs typeface="Fira Sans Light"/>
                  <a:sym typeface="Fira Sans Light"/>
                </a:rPr>
                <a:t>Elección Popular</a:t>
              </a:r>
            </a:p>
            <a:p>
              <a:pPr marL="285750" indent="-285750">
                <a:lnSpc>
                  <a:spcPts val="2333"/>
                </a:lnSpc>
                <a:buFont typeface="Arial" panose="020B0604020202020204" pitchFamily="34" charset="0"/>
                <a:buChar char="•"/>
              </a:pPr>
              <a:r>
                <a:rPr lang="es-ES" sz="1666" spc="8" dirty="0">
                  <a:solidFill>
                    <a:srgbClr val="003366"/>
                  </a:solidFill>
                  <a:latin typeface="Montserrat Classic"/>
                  <a:ea typeface="Fira Sans Light"/>
                  <a:cs typeface="Fira Sans Light"/>
                  <a:sym typeface="Fira Sans Light"/>
                </a:rPr>
                <a:t>Elaboración de la Nueva Constitución</a:t>
              </a:r>
              <a:endParaRPr lang="en-US" sz="1666" spc="8" dirty="0">
                <a:solidFill>
                  <a:srgbClr val="003366"/>
                </a:solidFill>
                <a:latin typeface="Montserrat Classic"/>
                <a:ea typeface="Fira Sans Light"/>
                <a:cs typeface="Fira Sans Light"/>
                <a:sym typeface="Fira Sans Light"/>
              </a:endParaRPr>
            </a:p>
          </p:txBody>
        </p:sp>
      </p:grpSp>
      <p:grpSp>
        <p:nvGrpSpPr>
          <p:cNvPr id="21" name="Group 21"/>
          <p:cNvGrpSpPr/>
          <p:nvPr/>
        </p:nvGrpSpPr>
        <p:grpSpPr>
          <a:xfrm>
            <a:off x="6432345" y="2339810"/>
            <a:ext cx="822633" cy="712477"/>
            <a:chOff x="0" y="0"/>
            <a:chExt cx="1645266" cy="1424954"/>
          </a:xfrm>
        </p:grpSpPr>
        <p:grpSp>
          <p:nvGrpSpPr>
            <p:cNvPr id="22" name="Group 22"/>
            <p:cNvGrpSpPr/>
            <p:nvPr/>
          </p:nvGrpSpPr>
          <p:grpSpPr>
            <a:xfrm rot="-10800000">
              <a:off x="0" y="0"/>
              <a:ext cx="1645266" cy="1424954"/>
              <a:chOff x="0" y="0"/>
              <a:chExt cx="6202680" cy="5372100"/>
            </a:xfrm>
          </p:grpSpPr>
          <p:sp>
            <p:nvSpPr>
              <p:cNvPr id="23" name="Freeform 23"/>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CBA052"/>
              </a:solidFill>
            </p:spPr>
          </p:sp>
        </p:grpSp>
        <p:sp>
          <p:nvSpPr>
            <p:cNvPr id="24" name="TextBox 24"/>
            <p:cNvSpPr txBox="1"/>
            <p:nvPr/>
          </p:nvSpPr>
          <p:spPr>
            <a:xfrm>
              <a:off x="362054" y="234112"/>
              <a:ext cx="921160" cy="805092"/>
            </a:xfrm>
            <a:prstGeom prst="rect">
              <a:avLst/>
            </a:prstGeom>
            <a:solidFill>
              <a:srgbClr val="CBA052"/>
            </a:solidFill>
          </p:spPr>
          <p:txBody>
            <a:bodyPr lIns="0" tIns="0" rIns="0" bIns="0" rtlCol="0" anchor="t">
              <a:spAutoFit/>
            </a:bodyPr>
            <a:lstStyle/>
            <a:p>
              <a:pPr algn="ctr">
                <a:lnSpc>
                  <a:spcPts val="3733"/>
                </a:lnSpc>
                <a:spcBef>
                  <a:spcPct val="0"/>
                </a:spcBef>
              </a:pPr>
              <a:r>
                <a:rPr lang="en-US" sz="1600" b="1" spc="-53" dirty="0">
                  <a:solidFill>
                    <a:srgbClr val="FFFFFF"/>
                  </a:solidFill>
                  <a:latin typeface="Fira Sans Medium"/>
                  <a:ea typeface="Fira Sans Medium"/>
                  <a:cs typeface="Fira Sans Medium"/>
                  <a:sym typeface="Fira Sans Medium"/>
                </a:rPr>
                <a:t>2027</a:t>
              </a:r>
            </a:p>
          </p:txBody>
        </p:sp>
      </p:grpSp>
      <p:grpSp>
        <p:nvGrpSpPr>
          <p:cNvPr id="25" name="Group 25"/>
          <p:cNvGrpSpPr/>
          <p:nvPr/>
        </p:nvGrpSpPr>
        <p:grpSpPr>
          <a:xfrm>
            <a:off x="8639504" y="3439458"/>
            <a:ext cx="2600842" cy="1368283"/>
            <a:chOff x="0" y="-9525"/>
            <a:chExt cx="4135311" cy="2736566"/>
          </a:xfrm>
        </p:grpSpPr>
        <p:sp>
          <p:nvSpPr>
            <p:cNvPr id="26" name="TextBox 26"/>
            <p:cNvSpPr txBox="1"/>
            <p:nvPr/>
          </p:nvSpPr>
          <p:spPr>
            <a:xfrm>
              <a:off x="0" y="-9525"/>
              <a:ext cx="4135311" cy="615554"/>
            </a:xfrm>
            <a:prstGeom prst="rect">
              <a:avLst/>
            </a:prstGeom>
          </p:spPr>
          <p:txBody>
            <a:bodyPr lIns="0" tIns="0" rIns="0" bIns="0" rtlCol="0" anchor="t">
              <a:spAutoFit/>
            </a:bodyPr>
            <a:lstStyle/>
            <a:p>
              <a:pPr>
                <a:lnSpc>
                  <a:spcPts val="2400"/>
                </a:lnSpc>
                <a:spcBef>
                  <a:spcPct val="0"/>
                </a:spcBef>
              </a:pPr>
              <a:r>
                <a:rPr lang="en-US" sz="2000" b="1" spc="59" dirty="0" err="1">
                  <a:solidFill>
                    <a:srgbClr val="1836B2"/>
                  </a:solidFill>
                  <a:latin typeface="Fira Sans Semi-Bold"/>
                  <a:ea typeface="Fira Sans Semi-Bold"/>
                  <a:cs typeface="Fira Sans Semi-Bold"/>
                  <a:sym typeface="Fira Sans Semi-Bold"/>
                </a:rPr>
                <a:t>Etapa</a:t>
              </a:r>
              <a:r>
                <a:rPr lang="en-US" sz="2000" b="1" spc="59" dirty="0">
                  <a:solidFill>
                    <a:srgbClr val="1836B2"/>
                  </a:solidFill>
                  <a:latin typeface="Fira Sans Semi-Bold"/>
                  <a:ea typeface="Fira Sans Semi-Bold"/>
                  <a:cs typeface="Fira Sans Semi-Bold"/>
                  <a:sym typeface="Fira Sans Semi-Bold"/>
                </a:rPr>
                <a:t> 4</a:t>
              </a:r>
            </a:p>
          </p:txBody>
        </p:sp>
        <p:sp>
          <p:nvSpPr>
            <p:cNvPr id="27" name="TextBox 27"/>
            <p:cNvSpPr txBox="1"/>
            <p:nvPr/>
          </p:nvSpPr>
          <p:spPr>
            <a:xfrm>
              <a:off x="0" y="957325"/>
              <a:ext cx="4135311" cy="1769716"/>
            </a:xfrm>
            <a:prstGeom prst="rect">
              <a:avLst/>
            </a:prstGeom>
          </p:spPr>
          <p:txBody>
            <a:bodyPr lIns="0" tIns="0" rIns="0" bIns="0" rtlCol="0" anchor="t">
              <a:spAutoFit/>
            </a:bodyPr>
            <a:lstStyle/>
            <a:p>
              <a:pPr marL="285750" indent="-285750">
                <a:lnSpc>
                  <a:spcPts val="2333"/>
                </a:lnSpc>
                <a:buFont typeface="Arial" panose="020B0604020202020204" pitchFamily="34" charset="0"/>
                <a:buChar char="•"/>
              </a:pPr>
              <a:r>
                <a:rPr lang="en-US" sz="1666" spc="8" dirty="0">
                  <a:solidFill>
                    <a:srgbClr val="003366"/>
                  </a:solidFill>
                  <a:latin typeface="Montserrat Classic"/>
                  <a:ea typeface="Fira Sans Light"/>
                  <a:cs typeface="Fira Sans Light"/>
                  <a:sym typeface="Fira Sans Light"/>
                </a:rPr>
                <a:t>Referendum Final</a:t>
              </a:r>
            </a:p>
            <a:p>
              <a:pPr marL="285750" indent="-285750">
                <a:lnSpc>
                  <a:spcPts val="2333"/>
                </a:lnSpc>
                <a:buFont typeface="Arial" panose="020B0604020202020204" pitchFamily="34" charset="0"/>
                <a:buChar char="•"/>
              </a:pPr>
              <a:r>
                <a:rPr lang="es-ES" sz="1666" spc="8" dirty="0">
                  <a:solidFill>
                    <a:srgbClr val="003366"/>
                  </a:solidFill>
                  <a:latin typeface="Montserrat Classic"/>
                  <a:ea typeface="Fira Sans Light"/>
                  <a:cs typeface="Fira Sans Light"/>
                  <a:sym typeface="Fira Sans Light"/>
                </a:rPr>
                <a:t>Aprobación Popular</a:t>
              </a:r>
            </a:p>
            <a:p>
              <a:pPr marL="285750" indent="-285750">
                <a:lnSpc>
                  <a:spcPts val="2333"/>
                </a:lnSpc>
                <a:buFont typeface="Arial" panose="020B0604020202020204" pitchFamily="34" charset="0"/>
                <a:buChar char="•"/>
              </a:pPr>
              <a:r>
                <a:rPr lang="es-ES" sz="1666" spc="8" dirty="0">
                  <a:solidFill>
                    <a:srgbClr val="003366"/>
                  </a:solidFill>
                  <a:latin typeface="Montserrat Classic"/>
                  <a:ea typeface="Fira Sans Light"/>
                  <a:cs typeface="Fira Sans Light"/>
                  <a:sym typeface="Fira Sans Light"/>
                </a:rPr>
                <a:t>Promulgación</a:t>
              </a:r>
              <a:endParaRPr lang="en-US" sz="1666" spc="8" dirty="0">
                <a:solidFill>
                  <a:srgbClr val="003366"/>
                </a:solidFill>
                <a:latin typeface="Montserrat Classic"/>
                <a:ea typeface="Fira Sans Light"/>
                <a:cs typeface="Fira Sans Light"/>
                <a:sym typeface="Fira Sans Light"/>
              </a:endParaRPr>
            </a:p>
          </p:txBody>
        </p:sp>
      </p:grpSp>
      <p:grpSp>
        <p:nvGrpSpPr>
          <p:cNvPr id="28" name="Group 28"/>
          <p:cNvGrpSpPr/>
          <p:nvPr/>
        </p:nvGrpSpPr>
        <p:grpSpPr>
          <a:xfrm>
            <a:off x="9172690" y="2339810"/>
            <a:ext cx="822633" cy="712477"/>
            <a:chOff x="0" y="0"/>
            <a:chExt cx="1645266" cy="1424954"/>
          </a:xfrm>
        </p:grpSpPr>
        <p:grpSp>
          <p:nvGrpSpPr>
            <p:cNvPr id="29" name="Group 29"/>
            <p:cNvGrpSpPr/>
            <p:nvPr/>
          </p:nvGrpSpPr>
          <p:grpSpPr>
            <a:xfrm rot="-10800000">
              <a:off x="0" y="0"/>
              <a:ext cx="1645266" cy="1424954"/>
              <a:chOff x="0" y="0"/>
              <a:chExt cx="6202680" cy="5372100"/>
            </a:xfrm>
          </p:grpSpPr>
          <p:sp>
            <p:nvSpPr>
              <p:cNvPr id="30" name="Freeform 30"/>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CBA052"/>
              </a:solidFill>
            </p:spPr>
          </p:sp>
        </p:grpSp>
        <p:sp>
          <p:nvSpPr>
            <p:cNvPr id="31" name="TextBox 31"/>
            <p:cNvSpPr txBox="1"/>
            <p:nvPr/>
          </p:nvSpPr>
          <p:spPr>
            <a:xfrm>
              <a:off x="362054" y="234112"/>
              <a:ext cx="921160" cy="805092"/>
            </a:xfrm>
            <a:prstGeom prst="rect">
              <a:avLst/>
            </a:prstGeom>
            <a:solidFill>
              <a:schemeClr val="accent4">
                <a:lumMod val="75000"/>
              </a:schemeClr>
            </a:solidFill>
          </p:spPr>
          <p:txBody>
            <a:bodyPr lIns="0" tIns="0" rIns="0" bIns="0" rtlCol="0" anchor="t">
              <a:spAutoFit/>
            </a:bodyPr>
            <a:lstStyle/>
            <a:p>
              <a:pPr algn="ctr">
                <a:lnSpc>
                  <a:spcPts val="3733"/>
                </a:lnSpc>
                <a:spcBef>
                  <a:spcPct val="0"/>
                </a:spcBef>
              </a:pPr>
              <a:r>
                <a:rPr lang="en-US" sz="1600" b="1" spc="-53" dirty="0">
                  <a:solidFill>
                    <a:srgbClr val="FFFFFF"/>
                  </a:solidFill>
                  <a:latin typeface="Fira Sans Medium"/>
                  <a:ea typeface="Fira Sans Medium"/>
                  <a:cs typeface="Fira Sans Medium"/>
                  <a:sym typeface="Fira Sans Medium"/>
                </a:rPr>
                <a:t>2028</a:t>
              </a:r>
            </a:p>
          </p:txBody>
        </p:sp>
      </p:grpSp>
    </p:spTree>
    <p:extLst>
      <p:ext uri="{BB962C8B-B14F-4D97-AF65-F5344CB8AC3E}">
        <p14:creationId xmlns:p14="http://schemas.microsoft.com/office/powerpoint/2010/main" val="877033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6096000" y="2708813"/>
            <a:ext cx="5206192" cy="3401541"/>
            <a:chOff x="0" y="0"/>
            <a:chExt cx="10412384" cy="6803083"/>
          </a:xfrm>
        </p:grpSpPr>
        <p:sp>
          <p:nvSpPr>
            <p:cNvPr id="3" name="AutoShape 3"/>
            <p:cNvSpPr/>
            <p:nvPr/>
          </p:nvSpPr>
          <p:spPr>
            <a:xfrm rot="-10800000">
              <a:off x="0" y="0"/>
              <a:ext cx="7023542" cy="6803083"/>
            </a:xfrm>
            <a:prstGeom prst="rect">
              <a:avLst/>
            </a:prstGeom>
            <a:solidFill>
              <a:srgbClr val="1836B2"/>
            </a:solidFill>
          </p:spPr>
        </p:sp>
        <p:sp>
          <p:nvSpPr>
            <p:cNvPr id="4" name="Freeform 4"/>
            <p:cNvSpPr/>
            <p:nvPr/>
          </p:nvSpPr>
          <p:spPr>
            <a:xfrm rot="-5400000">
              <a:off x="5310072" y="1700771"/>
              <a:ext cx="6803083" cy="3401542"/>
            </a:xfrm>
            <a:custGeom>
              <a:avLst/>
              <a:gdLst/>
              <a:ahLst/>
              <a:cxnLst/>
              <a:rect l="l" t="t" r="r" b="b"/>
              <a:pathLst>
                <a:path w="6803083" h="3401542">
                  <a:moveTo>
                    <a:pt x="0" y="0"/>
                  </a:moveTo>
                  <a:lnTo>
                    <a:pt x="6803083" y="0"/>
                  </a:lnTo>
                  <a:lnTo>
                    <a:pt x="6803083" y="3401541"/>
                  </a:lnTo>
                  <a:lnTo>
                    <a:pt x="0" y="340154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78676" y="2708813"/>
            <a:ext cx="5917324" cy="3401541"/>
            <a:chOff x="0" y="0"/>
            <a:chExt cx="10412384" cy="6803083"/>
          </a:xfrm>
        </p:grpSpPr>
        <p:sp>
          <p:nvSpPr>
            <p:cNvPr id="6" name="AutoShape 6"/>
            <p:cNvSpPr/>
            <p:nvPr/>
          </p:nvSpPr>
          <p:spPr>
            <a:xfrm>
              <a:off x="3388842" y="0"/>
              <a:ext cx="7023542" cy="6803083"/>
            </a:xfrm>
            <a:prstGeom prst="rect">
              <a:avLst/>
            </a:prstGeom>
            <a:solidFill>
              <a:srgbClr val="A066CB"/>
            </a:solidFill>
          </p:spPr>
        </p:sp>
        <p:sp>
          <p:nvSpPr>
            <p:cNvPr id="7" name="Freeform 7"/>
            <p:cNvSpPr/>
            <p:nvPr/>
          </p:nvSpPr>
          <p:spPr>
            <a:xfrm rot="5400000">
              <a:off x="-1700771" y="1700771"/>
              <a:ext cx="6803083" cy="3401542"/>
            </a:xfrm>
            <a:custGeom>
              <a:avLst/>
              <a:gdLst/>
              <a:ahLst/>
              <a:cxnLst/>
              <a:rect l="l" t="t" r="r" b="b"/>
              <a:pathLst>
                <a:path w="6803083" h="3401542">
                  <a:moveTo>
                    <a:pt x="0" y="0"/>
                  </a:moveTo>
                  <a:lnTo>
                    <a:pt x="6803083" y="0"/>
                  </a:lnTo>
                  <a:lnTo>
                    <a:pt x="6803083" y="3401541"/>
                  </a:lnTo>
                  <a:lnTo>
                    <a:pt x="0" y="34015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sp>
        <p:nvSpPr>
          <p:cNvPr id="8" name="Freeform 8"/>
          <p:cNvSpPr/>
          <p:nvPr/>
        </p:nvSpPr>
        <p:spPr>
          <a:xfrm>
            <a:off x="4845727" y="3159310"/>
            <a:ext cx="2500547" cy="2500547"/>
          </a:xfrm>
          <a:custGeom>
            <a:avLst/>
            <a:gdLst/>
            <a:ahLst/>
            <a:cxnLst/>
            <a:rect l="l" t="t" r="r" b="b"/>
            <a:pathLst>
              <a:path w="3750821" h="3750821">
                <a:moveTo>
                  <a:pt x="0" y="0"/>
                </a:moveTo>
                <a:lnTo>
                  <a:pt x="3750822" y="0"/>
                </a:lnTo>
                <a:lnTo>
                  <a:pt x="3750822" y="3750822"/>
                </a:lnTo>
                <a:lnTo>
                  <a:pt x="0" y="375082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5247528" y="4034959"/>
            <a:ext cx="1696945" cy="686791"/>
          </a:xfrm>
          <a:prstGeom prst="rect">
            <a:avLst/>
          </a:prstGeom>
        </p:spPr>
        <p:txBody>
          <a:bodyPr lIns="0" tIns="0" rIns="0" bIns="0" rtlCol="0" anchor="t">
            <a:spAutoFit/>
          </a:bodyPr>
          <a:lstStyle/>
          <a:p>
            <a:pPr algn="ctr">
              <a:lnSpc>
                <a:spcPts val="2800"/>
              </a:lnSpc>
              <a:spcBef>
                <a:spcPct val="0"/>
              </a:spcBef>
            </a:pPr>
            <a:r>
              <a:rPr lang="es-PA" sz="2000" b="1" spc="10" dirty="0">
                <a:solidFill>
                  <a:srgbClr val="A066CB"/>
                </a:solidFill>
                <a:latin typeface="Fira Sans Medium"/>
                <a:ea typeface="Fira Sans Medium"/>
                <a:cs typeface="Fira Sans Medium"/>
                <a:sym typeface="Fira Sans Medium"/>
              </a:rPr>
              <a:t>Todos los Panameños</a:t>
            </a:r>
            <a:endParaRPr lang="en-US" sz="2000" b="1" spc="10" dirty="0">
              <a:solidFill>
                <a:srgbClr val="A066CB"/>
              </a:solidFill>
              <a:latin typeface="Fira Sans Medium"/>
              <a:ea typeface="Fira Sans Medium"/>
              <a:cs typeface="Fira Sans Medium"/>
              <a:sym typeface="Fira Sans Medium"/>
            </a:endParaRPr>
          </a:p>
        </p:txBody>
      </p:sp>
      <p:sp>
        <p:nvSpPr>
          <p:cNvPr id="11" name="TextBox 11"/>
          <p:cNvSpPr txBox="1"/>
          <p:nvPr/>
        </p:nvSpPr>
        <p:spPr>
          <a:xfrm>
            <a:off x="889808" y="680972"/>
            <a:ext cx="7833407" cy="761427"/>
          </a:xfrm>
          <a:prstGeom prst="rect">
            <a:avLst/>
          </a:prstGeom>
        </p:spPr>
        <p:txBody>
          <a:bodyPr lIns="0" tIns="0" rIns="0" bIns="0" rtlCol="0" anchor="t">
            <a:spAutoFit/>
          </a:bodyPr>
          <a:lstStyle/>
          <a:p>
            <a:pPr>
              <a:lnSpc>
                <a:spcPts val="6533"/>
              </a:lnSpc>
              <a:spcBef>
                <a:spcPct val="0"/>
              </a:spcBef>
            </a:pPr>
            <a:r>
              <a:rPr lang="en-US" sz="4666" b="1" spc="-93" dirty="0" err="1">
                <a:solidFill>
                  <a:srgbClr val="1836B2"/>
                </a:solidFill>
                <a:latin typeface="Fira Sans Medium"/>
                <a:ea typeface="Fira Sans Medium"/>
                <a:cs typeface="Fira Sans Medium"/>
                <a:sym typeface="Fira Sans Medium"/>
              </a:rPr>
              <a:t>Etapa</a:t>
            </a:r>
            <a:r>
              <a:rPr lang="en-US" sz="4666" b="1" spc="-93" dirty="0">
                <a:solidFill>
                  <a:srgbClr val="1836B2"/>
                </a:solidFill>
                <a:latin typeface="Fira Sans Medium"/>
                <a:ea typeface="Fira Sans Medium"/>
                <a:cs typeface="Fira Sans Medium"/>
                <a:sym typeface="Fira Sans Medium"/>
              </a:rPr>
              <a:t> 1 </a:t>
            </a:r>
            <a:r>
              <a:rPr lang="en-US" sz="4666" b="1" spc="-93" dirty="0" err="1">
                <a:solidFill>
                  <a:srgbClr val="1836B2"/>
                </a:solidFill>
                <a:latin typeface="Fira Sans Medium"/>
                <a:ea typeface="Fira Sans Medium"/>
                <a:cs typeface="Fira Sans Medium"/>
                <a:sym typeface="Fira Sans Medium"/>
              </a:rPr>
              <a:t>Año</a:t>
            </a:r>
            <a:r>
              <a:rPr lang="en-US" sz="4666" b="1" spc="-93" dirty="0">
                <a:solidFill>
                  <a:srgbClr val="1836B2"/>
                </a:solidFill>
                <a:latin typeface="Fira Sans Medium"/>
                <a:ea typeface="Fira Sans Medium"/>
                <a:cs typeface="Fira Sans Medium"/>
                <a:sym typeface="Fira Sans Medium"/>
              </a:rPr>
              <a:t> 2025</a:t>
            </a:r>
          </a:p>
        </p:txBody>
      </p:sp>
      <p:grpSp>
        <p:nvGrpSpPr>
          <p:cNvPr id="14" name="Group 14"/>
          <p:cNvGrpSpPr/>
          <p:nvPr/>
        </p:nvGrpSpPr>
        <p:grpSpPr>
          <a:xfrm>
            <a:off x="1040524" y="3714800"/>
            <a:ext cx="3434980" cy="2007637"/>
            <a:chOff x="-1626228" y="-9500"/>
            <a:chExt cx="6869960" cy="4015271"/>
          </a:xfrm>
        </p:grpSpPr>
        <p:sp>
          <p:nvSpPr>
            <p:cNvPr id="15" name="TextBox 15"/>
            <p:cNvSpPr txBox="1"/>
            <p:nvPr/>
          </p:nvSpPr>
          <p:spPr>
            <a:xfrm>
              <a:off x="-1626228" y="1235783"/>
              <a:ext cx="6869960" cy="2769988"/>
            </a:xfrm>
            <a:prstGeom prst="rect">
              <a:avLst/>
            </a:prstGeom>
          </p:spPr>
          <p:txBody>
            <a:bodyPr wrap="square" lIns="0" tIns="0" rIns="0" bIns="0" rtlCol="0" anchor="t">
              <a:spAutoFit/>
            </a:bodyPr>
            <a:lstStyle/>
            <a:p>
              <a:pPr marL="284282" lvl="1" indent="-142141">
                <a:lnSpc>
                  <a:spcPts val="1843"/>
                </a:lnSpc>
                <a:buFont typeface="Arial"/>
                <a:buChar char="•"/>
              </a:pPr>
              <a:r>
                <a:rPr lang="es-ES" sz="1316" spc="6" dirty="0">
                  <a:solidFill>
                    <a:srgbClr val="FFFFFF"/>
                  </a:solidFill>
                  <a:latin typeface="Fira Sans Light"/>
                  <a:ea typeface="Fira Sans Light"/>
                  <a:cs typeface="Fira Sans Light"/>
                  <a:sym typeface="Fira Sans Light"/>
                </a:rPr>
                <a:t>Fortalecer el conocimiento Ciudadano</a:t>
              </a:r>
            </a:p>
            <a:p>
              <a:pPr marL="284282" lvl="1" indent="-142141">
                <a:lnSpc>
                  <a:spcPts val="1843"/>
                </a:lnSpc>
                <a:buFont typeface="Arial"/>
                <a:buChar char="•"/>
              </a:pPr>
              <a:r>
                <a:rPr lang="es-ES" sz="1316" spc="6" dirty="0">
                  <a:solidFill>
                    <a:srgbClr val="FFFFFF"/>
                  </a:solidFill>
                  <a:latin typeface="Fira Sans Light"/>
                  <a:ea typeface="Fira Sans Light"/>
                  <a:cs typeface="Fira Sans Light"/>
                  <a:sym typeface="Fira Sans Light"/>
                </a:rPr>
                <a:t>Promover la participación activa</a:t>
              </a:r>
            </a:p>
            <a:p>
              <a:pPr marL="284282" lvl="1" indent="-142141">
                <a:lnSpc>
                  <a:spcPts val="1843"/>
                </a:lnSpc>
                <a:buFont typeface="Arial"/>
                <a:buChar char="•"/>
              </a:pPr>
              <a:r>
                <a:rPr lang="es-ES" sz="1316" spc="6" dirty="0">
                  <a:solidFill>
                    <a:srgbClr val="FFFFFF"/>
                  </a:solidFill>
                  <a:latin typeface="Fira Sans Light"/>
                  <a:ea typeface="Fira Sans Light"/>
                  <a:cs typeface="Fira Sans Light"/>
                  <a:sym typeface="Fira Sans Light"/>
                </a:rPr>
                <a:t>Fomentar el Debate de información</a:t>
              </a:r>
            </a:p>
            <a:p>
              <a:pPr marL="284282" lvl="1" indent="-142141">
                <a:lnSpc>
                  <a:spcPts val="1843"/>
                </a:lnSpc>
                <a:buFont typeface="Arial"/>
                <a:buChar char="•"/>
              </a:pPr>
              <a:r>
                <a:rPr lang="es-ES" sz="1316" spc="6" dirty="0">
                  <a:solidFill>
                    <a:srgbClr val="FFFFFF"/>
                  </a:solidFill>
                  <a:latin typeface="Fira Sans Light"/>
                  <a:ea typeface="Fira Sans Light"/>
                  <a:cs typeface="Fira Sans Light"/>
                  <a:sym typeface="Fira Sans Light"/>
                </a:rPr>
                <a:t>Recolectar y canalizar las aspiraciones ciudadana</a:t>
              </a:r>
            </a:p>
            <a:p>
              <a:pPr marL="142141" lvl="1">
                <a:lnSpc>
                  <a:spcPts val="1843"/>
                </a:lnSpc>
              </a:pPr>
              <a:endParaRPr lang="en-US" sz="1316" spc="6" dirty="0">
                <a:solidFill>
                  <a:srgbClr val="FFFFFF"/>
                </a:solidFill>
                <a:latin typeface="Fira Sans Light"/>
                <a:ea typeface="Fira Sans Light"/>
                <a:cs typeface="Fira Sans Light"/>
                <a:sym typeface="Fira Sans Light"/>
              </a:endParaRPr>
            </a:p>
          </p:txBody>
        </p:sp>
        <p:sp>
          <p:nvSpPr>
            <p:cNvPr id="16" name="TextBox 16"/>
            <p:cNvSpPr txBox="1"/>
            <p:nvPr/>
          </p:nvSpPr>
          <p:spPr>
            <a:xfrm>
              <a:off x="0" y="-9500"/>
              <a:ext cx="5243732" cy="674799"/>
            </a:xfrm>
            <a:prstGeom prst="rect">
              <a:avLst/>
            </a:prstGeom>
          </p:spPr>
          <p:txBody>
            <a:bodyPr lIns="0" tIns="0" rIns="0" bIns="0" rtlCol="0" anchor="t">
              <a:spAutoFit/>
            </a:bodyPr>
            <a:lstStyle/>
            <a:p>
              <a:pPr>
                <a:lnSpc>
                  <a:spcPts val="2800"/>
                </a:lnSpc>
                <a:spcBef>
                  <a:spcPct val="0"/>
                </a:spcBef>
              </a:pPr>
              <a:r>
                <a:rPr lang="en-US" sz="2333" b="1" spc="70" dirty="0">
                  <a:solidFill>
                    <a:srgbClr val="FFFFFF"/>
                  </a:solidFill>
                  <a:latin typeface="Fira Sans Semi-Bold"/>
                  <a:ea typeface="Fira Sans Semi-Bold"/>
                  <a:cs typeface="Fira Sans Semi-Bold"/>
                  <a:sym typeface="Fira Sans Semi-Bold"/>
                </a:rPr>
                <a:t>Objetivos</a:t>
              </a:r>
            </a:p>
          </p:txBody>
        </p:sp>
      </p:grpSp>
      <p:grpSp>
        <p:nvGrpSpPr>
          <p:cNvPr id="17" name="Group 17"/>
          <p:cNvGrpSpPr/>
          <p:nvPr/>
        </p:nvGrpSpPr>
        <p:grpSpPr>
          <a:xfrm>
            <a:off x="8025001" y="3714800"/>
            <a:ext cx="2621866" cy="1914592"/>
            <a:chOff x="0" y="-9500"/>
            <a:chExt cx="5243732" cy="3829184"/>
          </a:xfrm>
        </p:grpSpPr>
        <p:sp>
          <p:nvSpPr>
            <p:cNvPr id="18" name="TextBox 18"/>
            <p:cNvSpPr txBox="1"/>
            <p:nvPr/>
          </p:nvSpPr>
          <p:spPr>
            <a:xfrm>
              <a:off x="0" y="1126640"/>
              <a:ext cx="5243732" cy="2693044"/>
            </a:xfrm>
            <a:prstGeom prst="rect">
              <a:avLst/>
            </a:prstGeom>
          </p:spPr>
          <p:txBody>
            <a:bodyPr lIns="0" tIns="0" rIns="0" bIns="0" rtlCol="0" anchor="t">
              <a:spAutoFit/>
            </a:bodyPr>
            <a:lstStyle/>
            <a:p>
              <a:pPr marL="327464" lvl="1" indent="-163732">
                <a:lnSpc>
                  <a:spcPts val="2123"/>
                </a:lnSpc>
                <a:buFont typeface="Arial"/>
                <a:buChar char="•"/>
              </a:pPr>
              <a:r>
                <a:rPr lang="en-US" sz="1516" spc="7" dirty="0">
                  <a:solidFill>
                    <a:srgbClr val="FFFFFF"/>
                  </a:solidFill>
                  <a:latin typeface="Fira Sans Light"/>
                  <a:ea typeface="Fira Sans Light"/>
                  <a:cs typeface="Fira Sans Light"/>
                  <a:sym typeface="Fira Sans Light"/>
                </a:rPr>
                <a:t>Alfabetización Ciudadana</a:t>
              </a:r>
            </a:p>
            <a:p>
              <a:pPr marL="327464" lvl="1" indent="-163732">
                <a:lnSpc>
                  <a:spcPts val="2123"/>
                </a:lnSpc>
                <a:buFont typeface="Arial"/>
                <a:buChar char="•"/>
              </a:pPr>
              <a:r>
                <a:rPr lang="es-PA" sz="1516" spc="7" dirty="0">
                  <a:solidFill>
                    <a:srgbClr val="FFFFFF"/>
                  </a:solidFill>
                  <a:latin typeface="Fira Sans Light"/>
                  <a:ea typeface="Fira Sans Light"/>
                  <a:cs typeface="Fira Sans Light"/>
                  <a:sym typeface="Fira Sans Light"/>
                </a:rPr>
                <a:t>Participación Ciudadana</a:t>
              </a:r>
            </a:p>
            <a:p>
              <a:pPr marL="327464" lvl="1" indent="-163732">
                <a:lnSpc>
                  <a:spcPts val="2123"/>
                </a:lnSpc>
                <a:buFont typeface="Arial"/>
                <a:buChar char="•"/>
              </a:pPr>
              <a:r>
                <a:rPr lang="es-PA" sz="1516" spc="7" dirty="0">
                  <a:solidFill>
                    <a:srgbClr val="FFFFFF"/>
                  </a:solidFill>
                  <a:latin typeface="Fira Sans Light"/>
                  <a:ea typeface="Fira Sans Light"/>
                  <a:cs typeface="Fira Sans Light"/>
                  <a:sym typeface="Fira Sans Light"/>
                </a:rPr>
                <a:t>Construcción del Espíritu Constitucional</a:t>
              </a:r>
            </a:p>
            <a:p>
              <a:pPr marL="327464" lvl="1" indent="-163732">
                <a:lnSpc>
                  <a:spcPts val="2123"/>
                </a:lnSpc>
                <a:buFont typeface="Arial"/>
                <a:buChar char="•"/>
              </a:pPr>
              <a:endParaRPr lang="en-US" sz="1516" spc="7" dirty="0">
                <a:solidFill>
                  <a:srgbClr val="FFFFFF"/>
                </a:solidFill>
                <a:latin typeface="Fira Sans Light"/>
                <a:ea typeface="Fira Sans Light"/>
                <a:cs typeface="Fira Sans Light"/>
                <a:sym typeface="Fira Sans Light"/>
              </a:endParaRPr>
            </a:p>
          </p:txBody>
        </p:sp>
        <p:sp>
          <p:nvSpPr>
            <p:cNvPr id="19" name="TextBox 19"/>
            <p:cNvSpPr txBox="1"/>
            <p:nvPr/>
          </p:nvSpPr>
          <p:spPr>
            <a:xfrm>
              <a:off x="0" y="-9500"/>
              <a:ext cx="5243732" cy="674800"/>
            </a:xfrm>
            <a:prstGeom prst="rect">
              <a:avLst/>
            </a:prstGeom>
          </p:spPr>
          <p:txBody>
            <a:bodyPr lIns="0" tIns="0" rIns="0" bIns="0" rtlCol="0" anchor="t">
              <a:spAutoFit/>
            </a:bodyPr>
            <a:lstStyle/>
            <a:p>
              <a:pPr>
                <a:lnSpc>
                  <a:spcPts val="2800"/>
                </a:lnSpc>
                <a:spcBef>
                  <a:spcPct val="0"/>
                </a:spcBef>
              </a:pPr>
              <a:r>
                <a:rPr lang="en-US" sz="2333" b="1" spc="70" dirty="0" err="1">
                  <a:solidFill>
                    <a:srgbClr val="FFFFFF"/>
                  </a:solidFill>
                  <a:latin typeface="Fira Sans Semi-Bold"/>
                  <a:ea typeface="Fira Sans Semi-Bold"/>
                  <a:cs typeface="Fira Sans Semi-Bold"/>
                  <a:sym typeface="Fira Sans Semi-Bold"/>
                </a:rPr>
                <a:t>Metas</a:t>
              </a:r>
              <a:endParaRPr lang="en-US" sz="2333" b="1" spc="70" dirty="0">
                <a:solidFill>
                  <a:srgbClr val="FFFFFF"/>
                </a:solidFill>
                <a:latin typeface="Fira Sans Semi-Bold"/>
                <a:ea typeface="Fira Sans Semi-Bold"/>
                <a:cs typeface="Fira Sans Semi-Bold"/>
                <a:sym typeface="Fira Sans Semi-Bold"/>
              </a:endParaRPr>
            </a:p>
          </p:txBody>
        </p:sp>
      </p:grpSp>
    </p:spTree>
    <p:extLst>
      <p:ext uri="{BB962C8B-B14F-4D97-AF65-F5344CB8AC3E}">
        <p14:creationId xmlns:p14="http://schemas.microsoft.com/office/powerpoint/2010/main" val="2400678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7303" y="1389515"/>
            <a:ext cx="1129611" cy="1229457"/>
            <a:chOff x="0" y="0"/>
            <a:chExt cx="2259221" cy="2189232"/>
          </a:xfrm>
        </p:grpSpPr>
        <p:grpSp>
          <p:nvGrpSpPr>
            <p:cNvPr id="3" name="Group 3"/>
            <p:cNvGrpSpPr/>
            <p:nvPr/>
          </p:nvGrpSpPr>
          <p:grpSpPr>
            <a:xfrm rot="-10800000">
              <a:off x="0" y="0"/>
              <a:ext cx="2259221" cy="1956696"/>
              <a:chOff x="0" y="0"/>
              <a:chExt cx="6202680" cy="5372100"/>
            </a:xfrm>
          </p:grpSpPr>
          <p:sp>
            <p:nvSpPr>
              <p:cNvPr id="4" name="Freeform 4"/>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A066CB"/>
              </a:solidFill>
            </p:spPr>
          </p:sp>
        </p:grpSp>
        <p:sp>
          <p:nvSpPr>
            <p:cNvPr id="5" name="TextBox 5"/>
            <p:cNvSpPr txBox="1"/>
            <p:nvPr/>
          </p:nvSpPr>
          <p:spPr>
            <a:xfrm>
              <a:off x="586690" y="393868"/>
              <a:ext cx="1085844" cy="1795364"/>
            </a:xfrm>
            <a:prstGeom prst="rect">
              <a:avLst/>
            </a:prstGeom>
          </p:spPr>
          <p:txBody>
            <a:bodyPr lIns="0" tIns="0" rIns="0" bIns="0" rtlCol="0" anchor="t">
              <a:spAutoFit/>
            </a:bodyPr>
            <a:lstStyle/>
            <a:p>
              <a:pPr algn="ctr">
                <a:lnSpc>
                  <a:spcPts val="3497"/>
                </a:lnSpc>
              </a:pPr>
              <a:r>
                <a:rPr lang="en-US" sz="3179" b="1" dirty="0">
                  <a:solidFill>
                    <a:srgbClr val="FFFFFF"/>
                  </a:solidFill>
                  <a:latin typeface="Fira Sans Semi-Bold"/>
                  <a:ea typeface="Fira Sans Semi-Bold"/>
                  <a:cs typeface="Fira Sans Semi-Bold"/>
                  <a:sym typeface="Fira Sans Semi-Bold"/>
                </a:rPr>
                <a:t>EC</a:t>
              </a:r>
            </a:p>
          </p:txBody>
        </p:sp>
      </p:grpSp>
      <p:sp>
        <p:nvSpPr>
          <p:cNvPr id="8" name="TextBox 8"/>
          <p:cNvSpPr txBox="1"/>
          <p:nvPr/>
        </p:nvSpPr>
        <p:spPr>
          <a:xfrm>
            <a:off x="2036914" y="1709534"/>
            <a:ext cx="3604886" cy="359073"/>
          </a:xfrm>
          <a:prstGeom prst="rect">
            <a:avLst/>
          </a:prstGeom>
        </p:spPr>
        <p:txBody>
          <a:bodyPr wrap="square" lIns="0" tIns="0" rIns="0" bIns="0" rtlCol="0" anchor="t">
            <a:spAutoFit/>
          </a:bodyPr>
          <a:lstStyle/>
          <a:p>
            <a:pPr>
              <a:lnSpc>
                <a:spcPts val="2800"/>
              </a:lnSpc>
              <a:spcBef>
                <a:spcPct val="0"/>
              </a:spcBef>
            </a:pPr>
            <a:r>
              <a:rPr lang="es-ES" b="1" i="1" dirty="0">
                <a:solidFill>
                  <a:schemeClr val="accent1">
                    <a:lumMod val="75000"/>
                  </a:schemeClr>
                </a:solidFill>
                <a:effectLst>
                  <a:outerShdw blurRad="38100" dist="38100" dir="2700000" algn="tl">
                    <a:srgbClr val="000000">
                      <a:alpha val="43137"/>
                    </a:srgbClr>
                  </a:outerShdw>
                </a:effectLst>
                <a:latin typeface="NonBreakingSpaceOverride"/>
              </a:rPr>
              <a:t>1. Educación y Formación Cívica</a:t>
            </a:r>
            <a:endParaRPr lang="en-US" b="1" spc="70" dirty="0">
              <a:solidFill>
                <a:schemeClr val="accent1">
                  <a:lumMod val="75000"/>
                </a:schemeClr>
              </a:solidFill>
              <a:effectLst>
                <a:outerShdw blurRad="38100" dist="38100" dir="2700000" algn="tl">
                  <a:srgbClr val="000000">
                    <a:alpha val="43137"/>
                  </a:srgbClr>
                </a:outerShdw>
              </a:effectLst>
              <a:latin typeface="Fira Sans Semi-Bold"/>
              <a:ea typeface="Fira Sans Semi-Bold"/>
              <a:cs typeface="Fira Sans Semi-Bold"/>
              <a:sym typeface="Fira Sans Semi-Bold"/>
            </a:endParaRPr>
          </a:p>
        </p:txBody>
      </p:sp>
      <p:sp>
        <p:nvSpPr>
          <p:cNvPr id="15" name="TextBox 15"/>
          <p:cNvSpPr txBox="1"/>
          <p:nvPr/>
        </p:nvSpPr>
        <p:spPr>
          <a:xfrm>
            <a:off x="7968692" y="4455585"/>
            <a:ext cx="3991708" cy="327718"/>
          </a:xfrm>
          <a:prstGeom prst="rect">
            <a:avLst/>
          </a:prstGeom>
        </p:spPr>
        <p:txBody>
          <a:bodyPr wrap="square" lIns="0" tIns="0" rIns="0" bIns="0" rtlCol="0" anchor="t">
            <a:spAutoFit/>
          </a:bodyPr>
          <a:lstStyle/>
          <a:p>
            <a:pPr>
              <a:lnSpc>
                <a:spcPts val="2800"/>
              </a:lnSpc>
              <a:spcBef>
                <a:spcPct val="0"/>
              </a:spcBef>
            </a:pPr>
            <a:r>
              <a:rPr lang="es-ES" b="1" dirty="0">
                <a:solidFill>
                  <a:srgbClr val="CBA052"/>
                </a:solidFill>
                <a:effectLst>
                  <a:outerShdw blurRad="38100" dist="38100" dir="2700000" algn="tl">
                    <a:srgbClr val="000000">
                      <a:alpha val="43137"/>
                    </a:srgbClr>
                  </a:outerShdw>
                </a:effectLst>
                <a:latin typeface="NonBreakingSpaceOverride"/>
              </a:rPr>
              <a:t>4. Monitoreo y Evaluación</a:t>
            </a:r>
            <a:endParaRPr lang="en-US" b="1" spc="70" dirty="0">
              <a:solidFill>
                <a:srgbClr val="CBA052"/>
              </a:solidFill>
              <a:effectLst>
                <a:outerShdw blurRad="38100" dist="38100" dir="2700000" algn="tl">
                  <a:srgbClr val="000000">
                    <a:alpha val="43137"/>
                  </a:srgbClr>
                </a:outerShdw>
              </a:effectLst>
              <a:latin typeface="NonBreakingSpaceOverride"/>
              <a:ea typeface="Fira Sans Semi-Bold"/>
              <a:cs typeface="Fira Sans Semi-Bold"/>
              <a:sym typeface="Fira Sans Semi-Bold"/>
            </a:endParaRPr>
          </a:p>
        </p:txBody>
      </p:sp>
      <p:grpSp>
        <p:nvGrpSpPr>
          <p:cNvPr id="16" name="Group 16"/>
          <p:cNvGrpSpPr/>
          <p:nvPr/>
        </p:nvGrpSpPr>
        <p:grpSpPr>
          <a:xfrm>
            <a:off x="6839081" y="1389516"/>
            <a:ext cx="1129611" cy="978348"/>
            <a:chOff x="0" y="0"/>
            <a:chExt cx="2259221" cy="1956696"/>
          </a:xfrm>
          <a:solidFill>
            <a:schemeClr val="accent1">
              <a:lumMod val="75000"/>
            </a:schemeClr>
          </a:solidFill>
        </p:grpSpPr>
        <p:grpSp>
          <p:nvGrpSpPr>
            <p:cNvPr id="17" name="Group 17"/>
            <p:cNvGrpSpPr/>
            <p:nvPr/>
          </p:nvGrpSpPr>
          <p:grpSpPr>
            <a:xfrm rot="-10800000">
              <a:off x="0" y="0"/>
              <a:ext cx="2259221" cy="1956696"/>
              <a:chOff x="0" y="0"/>
              <a:chExt cx="6202680" cy="5372100"/>
            </a:xfrm>
            <a:grpFill/>
          </p:grpSpPr>
          <p:sp>
            <p:nvSpPr>
              <p:cNvPr id="18" name="Freeform 18"/>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grpFill/>
            </p:spPr>
          </p:sp>
        </p:grpSp>
        <p:sp>
          <p:nvSpPr>
            <p:cNvPr id="19" name="TextBox 19"/>
            <p:cNvSpPr txBox="1"/>
            <p:nvPr/>
          </p:nvSpPr>
          <p:spPr>
            <a:xfrm>
              <a:off x="586690" y="412916"/>
              <a:ext cx="1085844" cy="1154162"/>
            </a:xfrm>
            <a:prstGeom prst="rect">
              <a:avLst/>
            </a:prstGeom>
            <a:grpFill/>
          </p:spPr>
          <p:txBody>
            <a:bodyPr lIns="0" tIns="0" rIns="0" bIns="0" rtlCol="0" anchor="t">
              <a:spAutoFit/>
            </a:bodyPr>
            <a:lstStyle/>
            <a:p>
              <a:pPr algn="ctr">
                <a:lnSpc>
                  <a:spcPts val="4512"/>
                </a:lnSpc>
              </a:pPr>
              <a:r>
                <a:rPr lang="es-PA" sz="4102" b="1" dirty="0">
                  <a:solidFill>
                    <a:srgbClr val="FFFFFF"/>
                  </a:solidFill>
                  <a:latin typeface="Fira Sans Semi-Bold"/>
                  <a:ea typeface="Fira Sans Semi-Bold"/>
                  <a:cs typeface="Fira Sans Semi-Bold"/>
                  <a:sym typeface="Fira Sans Semi-Bold"/>
                </a:rPr>
                <a:t>M</a:t>
              </a:r>
              <a:endParaRPr lang="en-US" sz="4102" b="1" dirty="0">
                <a:solidFill>
                  <a:srgbClr val="FFFFFF"/>
                </a:solidFill>
                <a:latin typeface="Fira Sans Semi-Bold"/>
                <a:ea typeface="Fira Sans Semi-Bold"/>
                <a:cs typeface="Fira Sans Semi-Bold"/>
                <a:sym typeface="Fira Sans Semi-Bold"/>
              </a:endParaRPr>
            </a:p>
          </p:txBody>
        </p:sp>
      </p:grpSp>
      <p:sp>
        <p:nvSpPr>
          <p:cNvPr id="22" name="TextBox 22"/>
          <p:cNvSpPr txBox="1"/>
          <p:nvPr/>
        </p:nvSpPr>
        <p:spPr>
          <a:xfrm>
            <a:off x="8142176" y="1595974"/>
            <a:ext cx="3142520" cy="321883"/>
          </a:xfrm>
          <a:prstGeom prst="rect">
            <a:avLst/>
          </a:prstGeom>
        </p:spPr>
        <p:txBody>
          <a:bodyPr lIns="0" tIns="0" rIns="0" bIns="0" rtlCol="0" anchor="t">
            <a:spAutoFit/>
          </a:bodyPr>
          <a:lstStyle/>
          <a:p>
            <a:pPr>
              <a:lnSpc>
                <a:spcPts val="2800"/>
              </a:lnSpc>
              <a:spcBef>
                <a:spcPct val="0"/>
              </a:spcBef>
            </a:pPr>
            <a:r>
              <a:rPr lang="es-ES" b="1" i="1" dirty="0">
                <a:solidFill>
                  <a:srgbClr val="876529"/>
                </a:solidFill>
                <a:effectLst>
                  <a:outerShdw blurRad="38100" dist="38100" dir="2700000" algn="tl">
                    <a:srgbClr val="000000">
                      <a:alpha val="43137"/>
                    </a:srgbClr>
                  </a:outerShdw>
                </a:effectLst>
                <a:latin typeface="NonBreakingSpaceOverride"/>
              </a:rPr>
              <a:t>2. Movilización Comunitaria</a:t>
            </a:r>
            <a:endParaRPr lang="en-US" sz="2000" b="1" spc="70" dirty="0">
              <a:solidFill>
                <a:srgbClr val="876529"/>
              </a:solidFill>
              <a:effectLst>
                <a:outerShdw blurRad="38100" dist="38100" dir="2700000" algn="tl">
                  <a:srgbClr val="000000">
                    <a:alpha val="43137"/>
                  </a:srgbClr>
                </a:outerShdw>
              </a:effectLst>
              <a:latin typeface="NonBreakingSpaceOverride"/>
              <a:ea typeface="Fira Sans Semi-Bold"/>
              <a:cs typeface="Fira Sans Semi-Bold"/>
              <a:sym typeface="Fira Sans Semi-Bold"/>
            </a:endParaRPr>
          </a:p>
        </p:txBody>
      </p:sp>
      <p:grpSp>
        <p:nvGrpSpPr>
          <p:cNvPr id="23" name="Group 23"/>
          <p:cNvGrpSpPr/>
          <p:nvPr/>
        </p:nvGrpSpPr>
        <p:grpSpPr>
          <a:xfrm>
            <a:off x="376041" y="3847236"/>
            <a:ext cx="1129611" cy="978348"/>
            <a:chOff x="0" y="0"/>
            <a:chExt cx="2259221" cy="1956696"/>
          </a:xfrm>
        </p:grpSpPr>
        <p:grpSp>
          <p:nvGrpSpPr>
            <p:cNvPr id="24" name="Group 24"/>
            <p:cNvGrpSpPr/>
            <p:nvPr/>
          </p:nvGrpSpPr>
          <p:grpSpPr>
            <a:xfrm rot="-10800000">
              <a:off x="0" y="0"/>
              <a:ext cx="2259221" cy="1956696"/>
              <a:chOff x="0" y="0"/>
              <a:chExt cx="6202680" cy="5372100"/>
            </a:xfrm>
          </p:grpSpPr>
          <p:sp>
            <p:nvSpPr>
              <p:cNvPr id="25" name="Freeform 2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A066CB"/>
              </a:solidFill>
            </p:spPr>
          </p:sp>
        </p:grpSp>
        <p:sp>
          <p:nvSpPr>
            <p:cNvPr id="26" name="TextBox 26"/>
            <p:cNvSpPr txBox="1"/>
            <p:nvPr/>
          </p:nvSpPr>
          <p:spPr>
            <a:xfrm>
              <a:off x="586690" y="412916"/>
              <a:ext cx="1085844" cy="1154162"/>
            </a:xfrm>
            <a:prstGeom prst="rect">
              <a:avLst/>
            </a:prstGeom>
          </p:spPr>
          <p:txBody>
            <a:bodyPr lIns="0" tIns="0" rIns="0" bIns="0" rtlCol="0" anchor="t">
              <a:spAutoFit/>
            </a:bodyPr>
            <a:lstStyle/>
            <a:p>
              <a:pPr algn="ctr">
                <a:lnSpc>
                  <a:spcPts val="4512"/>
                </a:lnSpc>
              </a:pPr>
              <a:r>
                <a:rPr lang="en-US" sz="4102" b="1" dirty="0">
                  <a:solidFill>
                    <a:srgbClr val="FFFFFF"/>
                  </a:solidFill>
                  <a:latin typeface="Fira Sans Semi-Bold"/>
                  <a:ea typeface="Fira Sans Semi-Bold"/>
                  <a:cs typeface="Fira Sans Semi-Bold"/>
                  <a:sym typeface="Fira Sans Semi-Bold"/>
                </a:rPr>
                <a:t>SC</a:t>
              </a:r>
            </a:p>
          </p:txBody>
        </p:sp>
      </p:grpSp>
      <p:sp>
        <p:nvSpPr>
          <p:cNvPr id="29" name="TextBox 29"/>
          <p:cNvSpPr txBox="1"/>
          <p:nvPr/>
        </p:nvSpPr>
        <p:spPr>
          <a:xfrm>
            <a:off x="1666361" y="4281896"/>
            <a:ext cx="3773103" cy="359073"/>
          </a:xfrm>
          <a:prstGeom prst="rect">
            <a:avLst/>
          </a:prstGeom>
        </p:spPr>
        <p:txBody>
          <a:bodyPr wrap="square" lIns="0" tIns="0" rIns="0" bIns="0" rtlCol="0" anchor="t">
            <a:spAutoFit/>
          </a:bodyPr>
          <a:lstStyle/>
          <a:p>
            <a:pPr>
              <a:lnSpc>
                <a:spcPts val="2800"/>
              </a:lnSpc>
              <a:spcBef>
                <a:spcPct val="0"/>
              </a:spcBef>
            </a:pPr>
            <a:r>
              <a:rPr lang="es-ES" b="1" i="1" dirty="0">
                <a:solidFill>
                  <a:srgbClr val="003366"/>
                </a:solidFill>
                <a:effectLst>
                  <a:outerShdw blurRad="38100" dist="38100" dir="2700000" algn="tl">
                    <a:srgbClr val="000000">
                      <a:alpha val="43137"/>
                    </a:srgbClr>
                  </a:outerShdw>
                </a:effectLst>
                <a:latin typeface="NonBreakingSpaceOverride"/>
              </a:rPr>
              <a:t>3. Sensibilización y Comunicación</a:t>
            </a:r>
            <a:endParaRPr lang="en-US" sz="2000" b="1" spc="70" dirty="0">
              <a:solidFill>
                <a:srgbClr val="003366"/>
              </a:solidFill>
              <a:effectLst>
                <a:outerShdw blurRad="38100" dist="38100" dir="2700000" algn="tl">
                  <a:srgbClr val="000000">
                    <a:alpha val="43137"/>
                  </a:srgbClr>
                </a:outerShdw>
              </a:effectLst>
              <a:latin typeface="NonBreakingSpaceOverride"/>
              <a:ea typeface="Fira Sans Semi-Bold"/>
              <a:cs typeface="Fira Sans Semi-Bold"/>
              <a:sym typeface="Fira Sans Semi-Bold"/>
            </a:endParaRPr>
          </a:p>
        </p:txBody>
      </p:sp>
      <p:sp>
        <p:nvSpPr>
          <p:cNvPr id="30" name="AutoShape 30"/>
          <p:cNvSpPr/>
          <p:nvPr/>
        </p:nvSpPr>
        <p:spPr>
          <a:xfrm>
            <a:off x="685800" y="3403600"/>
            <a:ext cx="4956000" cy="0"/>
          </a:xfrm>
          <a:prstGeom prst="line">
            <a:avLst/>
          </a:prstGeom>
          <a:ln w="76200" cap="rnd">
            <a:solidFill>
              <a:srgbClr val="86C7ED"/>
            </a:solidFill>
            <a:prstDash val="sysDot"/>
            <a:headEnd type="none" w="sm" len="sm"/>
            <a:tailEnd type="none" w="sm" len="sm"/>
          </a:ln>
        </p:spPr>
      </p:sp>
      <p:sp>
        <p:nvSpPr>
          <p:cNvPr id="31" name="AutoShape 31"/>
          <p:cNvSpPr/>
          <p:nvPr/>
        </p:nvSpPr>
        <p:spPr>
          <a:xfrm rot="-5400000">
            <a:off x="3352800" y="3403600"/>
            <a:ext cx="5486400" cy="0"/>
          </a:xfrm>
          <a:prstGeom prst="line">
            <a:avLst/>
          </a:prstGeom>
          <a:ln w="76200" cap="rnd">
            <a:solidFill>
              <a:srgbClr val="86C7ED"/>
            </a:solidFill>
            <a:prstDash val="sysDot"/>
            <a:headEnd type="none" w="sm" len="sm"/>
            <a:tailEnd type="none" w="sm" len="sm"/>
          </a:ln>
        </p:spPr>
      </p:sp>
      <p:sp>
        <p:nvSpPr>
          <p:cNvPr id="32" name="AutoShape 32"/>
          <p:cNvSpPr/>
          <p:nvPr/>
        </p:nvSpPr>
        <p:spPr>
          <a:xfrm>
            <a:off x="6550200" y="3403600"/>
            <a:ext cx="4956000" cy="0"/>
          </a:xfrm>
          <a:prstGeom prst="line">
            <a:avLst/>
          </a:prstGeom>
          <a:ln w="76200" cap="rnd">
            <a:solidFill>
              <a:srgbClr val="86C7ED"/>
            </a:solidFill>
            <a:prstDash val="sysDot"/>
            <a:headEnd type="none" w="sm" len="sm"/>
            <a:tailEnd type="none" w="sm" len="sm"/>
          </a:ln>
        </p:spPr>
      </p:sp>
      <p:sp>
        <p:nvSpPr>
          <p:cNvPr id="33" name="Título 1"/>
          <p:cNvSpPr txBox="1">
            <a:spLocks/>
          </p:cNvSpPr>
          <p:nvPr/>
        </p:nvSpPr>
        <p:spPr>
          <a:xfrm>
            <a:off x="4431685" y="427346"/>
            <a:ext cx="3826791" cy="830076"/>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dirty="0" err="1">
                <a:solidFill>
                  <a:srgbClr val="876529"/>
                </a:solidFill>
              </a:rPr>
              <a:t>Ejes</a:t>
            </a:r>
            <a:r>
              <a:rPr lang="en-US" dirty="0">
                <a:solidFill>
                  <a:srgbClr val="876529"/>
                </a:solidFill>
              </a:rPr>
              <a:t> </a:t>
            </a:r>
            <a:r>
              <a:rPr lang="en-US" sz="4000" dirty="0" err="1">
                <a:solidFill>
                  <a:srgbClr val="876529"/>
                </a:solidFill>
              </a:rPr>
              <a:t>Estratégicos</a:t>
            </a:r>
            <a:endParaRPr lang="en-US" dirty="0">
              <a:solidFill>
                <a:srgbClr val="876529"/>
              </a:solidFill>
            </a:endParaRPr>
          </a:p>
        </p:txBody>
      </p:sp>
      <p:pic>
        <p:nvPicPr>
          <p:cNvPr id="7" name="Imagen 6">
            <a:extLst>
              <a:ext uri="{FF2B5EF4-FFF2-40B4-BE49-F238E27FC236}">
                <a16:creationId xmlns:a16="http://schemas.microsoft.com/office/drawing/2014/main" id="{5D8887D4-347E-47B5-AFB9-A7FA7338B6F0}"/>
              </a:ext>
            </a:extLst>
          </p:cNvPr>
          <p:cNvPicPr>
            <a:picLocks noChangeAspect="1"/>
          </p:cNvPicPr>
          <p:nvPr/>
        </p:nvPicPr>
        <p:blipFill>
          <a:blip r:embed="rId2"/>
          <a:stretch>
            <a:fillRect/>
          </a:stretch>
        </p:blipFill>
        <p:spPr>
          <a:xfrm>
            <a:off x="6632458" y="4281896"/>
            <a:ext cx="1127858" cy="975445"/>
          </a:xfrm>
          <a:prstGeom prst="rect">
            <a:avLst/>
          </a:prstGeom>
        </p:spPr>
      </p:pic>
      <p:pic>
        <p:nvPicPr>
          <p:cNvPr id="13" name="Imagen 12">
            <a:extLst>
              <a:ext uri="{FF2B5EF4-FFF2-40B4-BE49-F238E27FC236}">
                <a16:creationId xmlns:a16="http://schemas.microsoft.com/office/drawing/2014/main" id="{774E3154-5FDF-4B13-8211-EE1FF8A72C0F}"/>
              </a:ext>
            </a:extLst>
          </p:cNvPr>
          <p:cNvPicPr>
            <a:picLocks noChangeAspect="1"/>
          </p:cNvPicPr>
          <p:nvPr/>
        </p:nvPicPr>
        <p:blipFill>
          <a:blip r:embed="rId3"/>
          <a:stretch>
            <a:fillRect/>
          </a:stretch>
        </p:blipFill>
        <p:spPr>
          <a:xfrm>
            <a:off x="6752537" y="4319233"/>
            <a:ext cx="1079086" cy="1091279"/>
          </a:xfrm>
          <a:prstGeom prst="rect">
            <a:avLst/>
          </a:prstGeom>
        </p:spPr>
      </p:pic>
    </p:spTree>
    <p:extLst>
      <p:ext uri="{BB962C8B-B14F-4D97-AF65-F5344CB8AC3E}">
        <p14:creationId xmlns:p14="http://schemas.microsoft.com/office/powerpoint/2010/main" val="388536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effectLst/>
              </a:rPr>
              <a:t>Ejes</a:t>
            </a:r>
            <a:r>
              <a:rPr lang="en-US" dirty="0">
                <a:effectLst/>
              </a:rPr>
              <a:t> </a:t>
            </a:r>
            <a:r>
              <a:rPr lang="en-US" sz="4000" dirty="0" err="1">
                <a:effectLst/>
              </a:rPr>
              <a:t>Estratégicos</a:t>
            </a:r>
            <a:endParaRPr lang="en-US" dirty="0"/>
          </a:p>
        </p:txBody>
      </p:sp>
      <p:sp>
        <p:nvSpPr>
          <p:cNvPr id="4" name="Rectángulo 3"/>
          <p:cNvSpPr/>
          <p:nvPr/>
        </p:nvSpPr>
        <p:spPr>
          <a:xfrm>
            <a:off x="769294" y="2685383"/>
            <a:ext cx="10653409" cy="3170099"/>
          </a:xfrm>
          <a:prstGeom prst="rect">
            <a:avLst/>
          </a:prstGeom>
        </p:spPr>
        <p:txBody>
          <a:bodyPr wrap="square">
            <a:spAutoFit/>
          </a:bodyPr>
          <a:lstStyle/>
          <a:p>
            <a:pPr marL="742950" lvl="1" indent="-285750">
              <a:buFont typeface="+mj-lt"/>
              <a:buAutoNum type="arabicPeriod"/>
            </a:pPr>
            <a:r>
              <a:rPr lang="es-ES" sz="2000" dirty="0">
                <a:solidFill>
                  <a:srgbClr val="003366"/>
                </a:solidFill>
              </a:rPr>
              <a:t>Currículo nacional: Diseño de un plan pedagógico con enfoque en:</a:t>
            </a:r>
          </a:p>
          <a:p>
            <a:pPr marL="742950" lvl="1" indent="-285750">
              <a:buFont typeface="+mj-lt"/>
              <a:buAutoNum type="arabicPeriod"/>
            </a:pPr>
            <a:endParaRPr lang="es-ES" sz="2000" dirty="0">
              <a:solidFill>
                <a:srgbClr val="003366"/>
              </a:solidFill>
            </a:endParaRPr>
          </a:p>
          <a:p>
            <a:pPr marL="1143000" lvl="2" indent="-228600">
              <a:buFont typeface="+mj-lt"/>
              <a:buAutoNum type="arabicPeriod"/>
            </a:pPr>
            <a:r>
              <a:rPr lang="es-ES" sz="2000" dirty="0">
                <a:solidFill>
                  <a:srgbClr val="003366"/>
                </a:solidFill>
                <a:latin typeface="Montserrat Classic"/>
              </a:rPr>
              <a:t>Historia constitucional de Panamá</a:t>
            </a:r>
            <a:r>
              <a:rPr lang="es-ES" sz="2000" i="1" dirty="0">
                <a:solidFill>
                  <a:srgbClr val="003366"/>
                </a:solidFill>
                <a:latin typeface="Montserrat Classic"/>
              </a:rPr>
              <a:t>.</a:t>
            </a:r>
          </a:p>
          <a:p>
            <a:pPr marL="1143000" lvl="2" indent="-228600">
              <a:buFont typeface="+mj-lt"/>
              <a:buAutoNum type="arabicPeriod"/>
            </a:pPr>
            <a:r>
              <a:rPr lang="es-ES" sz="2000" i="1" dirty="0">
                <a:solidFill>
                  <a:srgbClr val="003366"/>
                </a:solidFill>
                <a:latin typeface="Montserrat Classic"/>
              </a:rPr>
              <a:t>Principios fundamentales de la democracia.</a:t>
            </a:r>
          </a:p>
          <a:p>
            <a:pPr marL="1143000" lvl="2" indent="-228600">
              <a:buFont typeface="+mj-lt"/>
              <a:buAutoNum type="arabicPeriod"/>
            </a:pPr>
            <a:r>
              <a:rPr lang="es-ES" sz="2000" i="1" dirty="0">
                <a:solidFill>
                  <a:srgbClr val="003366"/>
                </a:solidFill>
                <a:latin typeface="Montserrat Classic"/>
              </a:rPr>
              <a:t>Derechos humanos sociales, culturales, económicos y responsabilidades ciudadanas.</a:t>
            </a:r>
          </a:p>
          <a:p>
            <a:pPr marL="1143000" lvl="2" indent="-228600">
              <a:buFont typeface="+mj-lt"/>
              <a:buAutoNum type="arabicPeriod"/>
            </a:pPr>
            <a:r>
              <a:rPr lang="es-ES" sz="2000" i="1" dirty="0">
                <a:solidFill>
                  <a:srgbClr val="003366"/>
                </a:solidFill>
                <a:latin typeface="Montserrat Classic"/>
              </a:rPr>
              <a:t>Rol de la ciudadanía en el proceso constituyente originario.</a:t>
            </a:r>
          </a:p>
          <a:p>
            <a:pPr marL="1143000" lvl="2" indent="-228600">
              <a:buFont typeface="+mj-lt"/>
              <a:buAutoNum type="arabicPeriod"/>
            </a:pPr>
            <a:r>
              <a:rPr lang="es-ES" sz="2000" i="1" dirty="0">
                <a:solidFill>
                  <a:srgbClr val="003366"/>
                </a:solidFill>
                <a:latin typeface="Montserrat Classic"/>
              </a:rPr>
              <a:t>Capacitación de alfabetizadores: Formación intensiva de docentes y líderes comunitarios mediante talleres presenciales y virtuales.</a:t>
            </a:r>
          </a:p>
          <a:p>
            <a:pPr marL="1143000" lvl="2" indent="-228600">
              <a:buFont typeface="+mj-lt"/>
              <a:buAutoNum type="arabicPeriod"/>
            </a:pPr>
            <a:r>
              <a:rPr lang="es-ES" sz="2000" i="1" dirty="0">
                <a:solidFill>
                  <a:srgbClr val="003366"/>
                </a:solidFill>
                <a:latin typeface="Montserrat Classic"/>
              </a:rPr>
              <a:t>Programas de inclusión: Adaptación de contenidos para personas con discapacidad y comunidades indígenas en sus lenguas originarias</a:t>
            </a:r>
            <a:r>
              <a:rPr lang="es-ES" sz="2000" i="1" dirty="0">
                <a:solidFill>
                  <a:srgbClr val="000000"/>
                </a:solidFill>
              </a:rPr>
              <a:t>.</a:t>
            </a:r>
            <a:endParaRPr lang="es-ES" sz="2000" b="0" i="1" dirty="0">
              <a:solidFill>
                <a:srgbClr val="000000"/>
              </a:solidFill>
              <a:effectLst/>
            </a:endParaRPr>
          </a:p>
        </p:txBody>
      </p:sp>
      <p:sp>
        <p:nvSpPr>
          <p:cNvPr id="6" name="Título 1"/>
          <p:cNvSpPr txBox="1">
            <a:spLocks/>
          </p:cNvSpPr>
          <p:nvPr/>
        </p:nvSpPr>
        <p:spPr>
          <a:xfrm>
            <a:off x="838199" y="1690688"/>
            <a:ext cx="10515600" cy="830076"/>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s-ES" sz="2400" i="1" dirty="0">
                <a:solidFill>
                  <a:srgbClr val="000000"/>
                </a:solidFill>
                <a:latin typeface="+mn-lt"/>
              </a:rPr>
              <a:t>1. Educación y Formación Cívica</a:t>
            </a:r>
          </a:p>
        </p:txBody>
      </p:sp>
    </p:spTree>
    <p:extLst>
      <p:ext uri="{BB962C8B-B14F-4D97-AF65-F5344CB8AC3E}">
        <p14:creationId xmlns:p14="http://schemas.microsoft.com/office/powerpoint/2010/main" val="407806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24026" y="2459504"/>
            <a:ext cx="10095939" cy="3416320"/>
          </a:xfrm>
          <a:prstGeom prst="rect">
            <a:avLst/>
          </a:prstGeom>
        </p:spPr>
        <p:txBody>
          <a:bodyPr wrap="square">
            <a:spAutoFit/>
          </a:bodyPr>
          <a:lstStyle/>
          <a:p>
            <a:r>
              <a:rPr lang="es-ES" sz="2400" b="1" dirty="0">
                <a:solidFill>
                  <a:srgbClr val="876529"/>
                </a:solidFill>
                <a:latin typeface="Montserrat Classic"/>
              </a:rPr>
              <a:t>Visión</a:t>
            </a:r>
            <a:endParaRPr lang="es-ES" sz="2400" dirty="0">
              <a:solidFill>
                <a:schemeClr val="tx2"/>
              </a:solidFill>
              <a:latin typeface="Montserrat Classic"/>
            </a:endParaRPr>
          </a:p>
          <a:p>
            <a:pPr marL="342900" indent="-342900" algn="just">
              <a:buFont typeface="Arial" panose="020B0604020202020204" pitchFamily="34" charset="0"/>
              <a:buChar char="•"/>
            </a:pPr>
            <a:r>
              <a:rPr lang="es-ES" sz="2400" dirty="0">
                <a:solidFill>
                  <a:schemeClr val="tx2"/>
                </a:solidFill>
                <a:latin typeface="Montserrat Classic"/>
              </a:rPr>
              <a:t>Crear</a:t>
            </a:r>
            <a:r>
              <a:rPr lang="es-ES" sz="2400" dirty="0">
                <a:solidFill>
                  <a:srgbClr val="002855"/>
                </a:solidFill>
                <a:latin typeface="Montserrat Classic"/>
              </a:rPr>
              <a:t> movimiento nacional de alfabetización constitucional </a:t>
            </a:r>
          </a:p>
          <a:p>
            <a:pPr marL="342900" indent="-342900" algn="just">
              <a:buFont typeface="Arial" panose="020B0604020202020204" pitchFamily="34" charset="0"/>
              <a:buChar char="•"/>
            </a:pPr>
            <a:r>
              <a:rPr lang="es-ES" sz="2400" dirty="0">
                <a:solidFill>
                  <a:srgbClr val="002855"/>
                </a:solidFill>
                <a:latin typeface="Montserrat Classic"/>
              </a:rPr>
              <a:t>Entrenar para empoderar a la ciudadanía con los conocimientos y competencias  </a:t>
            </a:r>
          </a:p>
          <a:p>
            <a:pPr marL="342900" indent="-342900" algn="just">
              <a:buFont typeface="Arial" panose="020B0604020202020204" pitchFamily="34" charset="0"/>
              <a:buChar char="•"/>
            </a:pPr>
            <a:r>
              <a:rPr lang="es-ES" sz="2400" dirty="0">
                <a:solidFill>
                  <a:srgbClr val="002855"/>
                </a:solidFill>
                <a:latin typeface="Montserrat Classic"/>
              </a:rPr>
              <a:t>Participación ciudadana activa en el diseño de una nueva Constitución Política</a:t>
            </a:r>
          </a:p>
          <a:p>
            <a:pPr marL="342900" indent="-342900" algn="just">
              <a:buFont typeface="Arial" panose="020B0604020202020204" pitchFamily="34" charset="0"/>
              <a:buChar char="•"/>
            </a:pPr>
            <a:r>
              <a:rPr lang="es-ES" sz="2400" dirty="0">
                <a:solidFill>
                  <a:srgbClr val="002855"/>
                </a:solidFill>
                <a:latin typeface="Montserrat Classic"/>
              </a:rPr>
              <a:t>Fortaleciendo así, la democracia participativa y protagónica, la justicia social y el Estado Constitucional de Derecho.</a:t>
            </a:r>
          </a:p>
          <a:p>
            <a:pPr marL="342900" indent="-342900">
              <a:buFont typeface="Arial" panose="020B0604020202020204" pitchFamily="34" charset="0"/>
              <a:buChar char="•"/>
            </a:pPr>
            <a:endParaRPr lang="es-ES" sz="2400" dirty="0">
              <a:solidFill>
                <a:srgbClr val="002855"/>
              </a:solidFill>
              <a:latin typeface="Montserrat Classic"/>
            </a:endParaRPr>
          </a:p>
        </p:txBody>
      </p:sp>
      <p:sp>
        <p:nvSpPr>
          <p:cNvPr id="3" name="Menos 2">
            <a:extLst>
              <a:ext uri="{FF2B5EF4-FFF2-40B4-BE49-F238E27FC236}">
                <a16:creationId xmlns:a16="http://schemas.microsoft.com/office/drawing/2014/main" id="{D77EEF8B-2616-4883-9A18-6EB45B47576C}"/>
              </a:ext>
            </a:extLst>
          </p:cNvPr>
          <p:cNvSpPr/>
          <p:nvPr/>
        </p:nvSpPr>
        <p:spPr>
          <a:xfrm>
            <a:off x="-491096" y="6227473"/>
            <a:ext cx="13085378" cy="756745"/>
          </a:xfrm>
          <a:prstGeom prst="mathMinus">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a:extLst>
              <a:ext uri="{FF2B5EF4-FFF2-40B4-BE49-F238E27FC236}">
                <a16:creationId xmlns:a16="http://schemas.microsoft.com/office/drawing/2014/main" id="{3E605B21-A2EE-46A8-83D6-01B8C5E1DF7B}"/>
              </a:ext>
            </a:extLst>
          </p:cNvPr>
          <p:cNvPicPr>
            <a:picLocks noChangeAspect="1"/>
          </p:cNvPicPr>
          <p:nvPr/>
        </p:nvPicPr>
        <p:blipFill>
          <a:blip r:embed="rId2"/>
          <a:stretch>
            <a:fillRect/>
          </a:stretch>
        </p:blipFill>
        <p:spPr>
          <a:xfrm>
            <a:off x="0" y="982176"/>
            <a:ext cx="2638425" cy="895350"/>
          </a:xfrm>
          <a:prstGeom prst="rect">
            <a:avLst/>
          </a:prstGeom>
        </p:spPr>
      </p:pic>
    </p:spTree>
    <p:extLst>
      <p:ext uri="{BB962C8B-B14F-4D97-AF65-F5344CB8AC3E}">
        <p14:creationId xmlns:p14="http://schemas.microsoft.com/office/powerpoint/2010/main" val="1221347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i="1" dirty="0">
                <a:solidFill>
                  <a:srgbClr val="000000"/>
                </a:solidFill>
                <a:latin typeface="+mn-lt"/>
              </a:rPr>
              <a:t>2. Movilización Comunitaria</a:t>
            </a:r>
            <a:endParaRPr lang="en-US" sz="2400" i="1" dirty="0">
              <a:latin typeface="+mn-lt"/>
            </a:endParaRPr>
          </a:p>
        </p:txBody>
      </p:sp>
      <p:sp>
        <p:nvSpPr>
          <p:cNvPr id="4" name="Rectángulo 3"/>
          <p:cNvSpPr/>
          <p:nvPr/>
        </p:nvSpPr>
        <p:spPr>
          <a:xfrm>
            <a:off x="408562" y="1954304"/>
            <a:ext cx="10739335" cy="2554545"/>
          </a:xfrm>
          <a:prstGeom prst="rect">
            <a:avLst/>
          </a:prstGeom>
        </p:spPr>
        <p:txBody>
          <a:bodyPr wrap="square">
            <a:spAutoFit/>
          </a:bodyPr>
          <a:lstStyle/>
          <a:p>
            <a:pPr lvl="1" algn="just"/>
            <a:r>
              <a:rPr lang="es-ES" sz="2000" b="1" i="1" dirty="0">
                <a:solidFill>
                  <a:srgbClr val="003366"/>
                </a:solidFill>
              </a:rPr>
              <a:t>Comités de alfabetización constitucional</a:t>
            </a:r>
            <a:r>
              <a:rPr lang="es-ES" sz="2000" dirty="0">
                <a:solidFill>
                  <a:srgbClr val="003366"/>
                </a:solidFill>
              </a:rPr>
              <a:t>, organizados por corregimientos y sectores. Estos comités se encargarán de coordinar actividades locales.</a:t>
            </a:r>
          </a:p>
          <a:p>
            <a:pPr lvl="1" algn="just"/>
            <a:endParaRPr lang="es-ES" sz="2000" dirty="0">
              <a:solidFill>
                <a:srgbClr val="003366"/>
              </a:solidFill>
            </a:endParaRPr>
          </a:p>
          <a:p>
            <a:pPr lvl="1" algn="just"/>
            <a:r>
              <a:rPr lang="es-ES" sz="2000" b="1" i="1" dirty="0">
                <a:solidFill>
                  <a:srgbClr val="003366"/>
                </a:solidFill>
              </a:rPr>
              <a:t>Liderazgo comunitario:</a:t>
            </a:r>
            <a:r>
              <a:rPr lang="es-ES" sz="2000" dirty="0">
                <a:solidFill>
                  <a:srgbClr val="003366"/>
                </a:solidFill>
              </a:rPr>
              <a:t> Identificación y capacitación de líderes locales para actuar como embajadores de la alfabetización.</a:t>
            </a:r>
          </a:p>
          <a:p>
            <a:pPr lvl="1" algn="just"/>
            <a:endParaRPr lang="es-ES" sz="2000" dirty="0">
              <a:solidFill>
                <a:srgbClr val="003366"/>
              </a:solidFill>
            </a:endParaRPr>
          </a:p>
          <a:p>
            <a:pPr lvl="1" algn="just"/>
            <a:r>
              <a:rPr lang="es-ES" sz="2000" b="1" i="1" dirty="0">
                <a:solidFill>
                  <a:srgbClr val="003366"/>
                </a:solidFill>
              </a:rPr>
              <a:t>Voluntariado nacional:</a:t>
            </a:r>
            <a:r>
              <a:rPr lang="es-ES" sz="2000" dirty="0">
                <a:solidFill>
                  <a:srgbClr val="003366"/>
                </a:solidFill>
              </a:rPr>
              <a:t> Promoción de un movimiento de alfabetización masiva que involucre a jóvenes, educadores y organizaciones de la sociedad civil.</a:t>
            </a:r>
            <a:endParaRPr lang="es-ES" sz="2000" b="0" i="0" dirty="0">
              <a:solidFill>
                <a:srgbClr val="003366"/>
              </a:solidFill>
              <a:effectLst/>
            </a:endParaRPr>
          </a:p>
        </p:txBody>
      </p:sp>
    </p:spTree>
    <p:extLst>
      <p:ext uri="{BB962C8B-B14F-4D97-AF65-F5344CB8AC3E}">
        <p14:creationId xmlns:p14="http://schemas.microsoft.com/office/powerpoint/2010/main" val="465907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i="1" dirty="0">
                <a:solidFill>
                  <a:srgbClr val="000000"/>
                </a:solidFill>
                <a:latin typeface="+mn-lt"/>
              </a:rPr>
              <a:t>3. Sensibilización y Comunicación</a:t>
            </a:r>
            <a:endParaRPr lang="en-US" sz="2400" i="1" dirty="0">
              <a:latin typeface="+mn-lt"/>
            </a:endParaRPr>
          </a:p>
        </p:txBody>
      </p:sp>
      <p:sp>
        <p:nvSpPr>
          <p:cNvPr id="4" name="Rectángulo 3"/>
          <p:cNvSpPr/>
          <p:nvPr/>
        </p:nvSpPr>
        <p:spPr>
          <a:xfrm>
            <a:off x="838199" y="2056686"/>
            <a:ext cx="10348609" cy="2246769"/>
          </a:xfrm>
          <a:prstGeom prst="rect">
            <a:avLst/>
          </a:prstGeom>
        </p:spPr>
        <p:txBody>
          <a:bodyPr wrap="square">
            <a:spAutoFit/>
          </a:bodyPr>
          <a:lstStyle/>
          <a:p>
            <a:pPr lvl="1"/>
            <a:r>
              <a:rPr lang="es-ES" sz="2000" b="1" dirty="0">
                <a:solidFill>
                  <a:srgbClr val="000000"/>
                </a:solidFill>
              </a:rPr>
              <a:t>Campaña nacional:</a:t>
            </a:r>
            <a:r>
              <a:rPr lang="es-ES" sz="2000" dirty="0">
                <a:solidFill>
                  <a:srgbClr val="000000"/>
                </a:solidFill>
              </a:rPr>
              <a:t> Difusión de mensajes claros y atractivos sobre la importancia del proceso constituyente, utilizando radio, televisión, redes sociales y medios comunitarios.</a:t>
            </a:r>
          </a:p>
          <a:p>
            <a:pPr lvl="1"/>
            <a:endParaRPr lang="es-ES" sz="2000" dirty="0">
              <a:solidFill>
                <a:srgbClr val="000000"/>
              </a:solidFill>
            </a:endParaRPr>
          </a:p>
          <a:p>
            <a:pPr lvl="1"/>
            <a:r>
              <a:rPr lang="es-ES" sz="2000" b="1" dirty="0">
                <a:solidFill>
                  <a:srgbClr val="000000"/>
                </a:solidFill>
              </a:rPr>
              <a:t>Materiales educativos multimedia:</a:t>
            </a:r>
            <a:r>
              <a:rPr lang="es-ES" sz="2000" dirty="0">
                <a:solidFill>
                  <a:srgbClr val="000000"/>
                </a:solidFill>
              </a:rPr>
              <a:t> Producción de infografías, videos, podcasts y manuales accesibles para diferentes públicos.</a:t>
            </a:r>
          </a:p>
          <a:p>
            <a:pPr lvl="1"/>
            <a:endParaRPr lang="es-ES" sz="2000" dirty="0">
              <a:solidFill>
                <a:srgbClr val="000000"/>
              </a:solidFill>
            </a:endParaRPr>
          </a:p>
          <a:p>
            <a:pPr lvl="1"/>
            <a:r>
              <a:rPr lang="es-ES" sz="2000" b="1" dirty="0">
                <a:solidFill>
                  <a:srgbClr val="000000"/>
                </a:solidFill>
              </a:rPr>
              <a:t>Diálogo abierto:</a:t>
            </a:r>
            <a:r>
              <a:rPr lang="es-ES" sz="2000" dirty="0">
                <a:solidFill>
                  <a:srgbClr val="000000"/>
                </a:solidFill>
              </a:rPr>
              <a:t> Creación de foros, cabildos y conversatorios ciudadanos.</a:t>
            </a:r>
          </a:p>
        </p:txBody>
      </p:sp>
    </p:spTree>
    <p:extLst>
      <p:ext uri="{BB962C8B-B14F-4D97-AF65-F5344CB8AC3E}">
        <p14:creationId xmlns:p14="http://schemas.microsoft.com/office/powerpoint/2010/main" val="3200802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700" dirty="0">
                <a:solidFill>
                  <a:srgbClr val="000000"/>
                </a:solidFill>
                <a:latin typeface="+mn-lt"/>
              </a:rPr>
              <a:t>4. Monitoreo y Evaluación</a:t>
            </a:r>
            <a:endParaRPr lang="en-US" dirty="0"/>
          </a:p>
        </p:txBody>
      </p:sp>
      <p:sp>
        <p:nvSpPr>
          <p:cNvPr id="4" name="Rectángulo 3"/>
          <p:cNvSpPr/>
          <p:nvPr/>
        </p:nvSpPr>
        <p:spPr>
          <a:xfrm>
            <a:off x="616085" y="2449936"/>
            <a:ext cx="10162161" cy="2308324"/>
          </a:xfrm>
          <a:prstGeom prst="rect">
            <a:avLst/>
          </a:prstGeom>
        </p:spPr>
        <p:txBody>
          <a:bodyPr wrap="square">
            <a:spAutoFit/>
          </a:bodyPr>
          <a:lstStyle/>
          <a:p>
            <a:pPr marL="742950" lvl="1" indent="-285750">
              <a:buFont typeface="+mj-lt"/>
              <a:buAutoNum type="arabicPeriod"/>
            </a:pPr>
            <a:endParaRPr lang="es-ES" sz="2400" i="1" dirty="0">
              <a:solidFill>
                <a:srgbClr val="000000"/>
              </a:solidFill>
            </a:endParaRPr>
          </a:p>
          <a:p>
            <a:pPr lvl="1" algn="just"/>
            <a:r>
              <a:rPr lang="es-ES" sz="2400" b="1" i="1" dirty="0">
                <a:solidFill>
                  <a:srgbClr val="003366"/>
                </a:solidFill>
                <a:latin typeface="Montserrat Classic"/>
              </a:rPr>
              <a:t>Indicadores de impacto:</a:t>
            </a:r>
            <a:r>
              <a:rPr lang="es-ES" sz="2400" i="1" dirty="0">
                <a:solidFill>
                  <a:srgbClr val="003366"/>
                </a:solidFill>
                <a:latin typeface="Montserrat Classic"/>
              </a:rPr>
              <a:t> Definición de métricas para evaluar el alcance y la efectividad del programa.</a:t>
            </a:r>
          </a:p>
          <a:p>
            <a:pPr lvl="1" algn="just"/>
            <a:endParaRPr lang="es-ES" sz="2400" i="1" dirty="0">
              <a:solidFill>
                <a:srgbClr val="003366"/>
              </a:solidFill>
              <a:latin typeface="Montserrat Classic"/>
            </a:endParaRPr>
          </a:p>
          <a:p>
            <a:pPr lvl="1" algn="just"/>
            <a:r>
              <a:rPr lang="es-ES" sz="2400" b="1" i="1" dirty="0">
                <a:solidFill>
                  <a:srgbClr val="003366"/>
                </a:solidFill>
                <a:latin typeface="Montserrat Classic"/>
              </a:rPr>
              <a:t>Plataforma digital:</a:t>
            </a:r>
            <a:r>
              <a:rPr lang="es-ES" sz="2400" i="1" dirty="0">
                <a:solidFill>
                  <a:srgbClr val="003366"/>
                </a:solidFill>
                <a:latin typeface="Montserrat Classic"/>
              </a:rPr>
              <a:t> Implementación de un sistema en línea para el seguimiento de avances y la recolección de retroalimentación ciudadana</a:t>
            </a:r>
            <a:r>
              <a:rPr lang="es-ES" sz="2000" dirty="0">
                <a:solidFill>
                  <a:srgbClr val="003366"/>
                </a:solidFill>
                <a:latin typeface="Montserrat Classic"/>
              </a:rPr>
              <a:t>.</a:t>
            </a:r>
          </a:p>
        </p:txBody>
      </p:sp>
    </p:spTree>
    <p:extLst>
      <p:ext uri="{BB962C8B-B14F-4D97-AF65-F5344CB8AC3E}">
        <p14:creationId xmlns:p14="http://schemas.microsoft.com/office/powerpoint/2010/main" val="837130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TextBox 2"/>
          <p:cNvSpPr txBox="1"/>
          <p:nvPr/>
        </p:nvSpPr>
        <p:spPr>
          <a:xfrm>
            <a:off x="2209801" y="661988"/>
            <a:ext cx="4889815" cy="794833"/>
          </a:xfrm>
          <a:prstGeom prst="rect">
            <a:avLst/>
          </a:prstGeom>
        </p:spPr>
        <p:txBody>
          <a:bodyPr lIns="0" tIns="0" rIns="0" bIns="0" rtlCol="0" anchor="t">
            <a:spAutoFit/>
          </a:bodyPr>
          <a:lstStyle/>
          <a:p>
            <a:pPr defTabSz="857250">
              <a:lnSpc>
                <a:spcPts val="3150"/>
              </a:lnSpc>
            </a:pPr>
            <a:r>
              <a:rPr lang="en-US" sz="2625" b="1" dirty="0">
                <a:solidFill>
                  <a:srgbClr val="F8FBFD"/>
                </a:solidFill>
                <a:latin typeface="Montserrat Classic Bold"/>
                <a:ea typeface="Montserrat Classic Bold"/>
                <a:cs typeface="Montserrat Classic Bold"/>
                <a:sym typeface="Montserrat Classic Bold"/>
              </a:rPr>
              <a:t>¿Que </a:t>
            </a:r>
            <a:r>
              <a:rPr lang="en-US" sz="2625" b="1" dirty="0" err="1">
                <a:solidFill>
                  <a:srgbClr val="F8FBFD"/>
                </a:solidFill>
                <a:latin typeface="Montserrat Classic Bold"/>
                <a:ea typeface="Montserrat Classic Bold"/>
                <a:cs typeface="Montserrat Classic Bold"/>
                <a:sym typeface="Montserrat Classic Bold"/>
              </a:rPr>
              <a:t>es</a:t>
            </a:r>
            <a:r>
              <a:rPr lang="en-US" sz="2625" b="1" dirty="0">
                <a:solidFill>
                  <a:srgbClr val="F8FBFD"/>
                </a:solidFill>
                <a:latin typeface="Montserrat Classic Bold"/>
                <a:ea typeface="Montserrat Classic Bold"/>
                <a:cs typeface="Montserrat Classic Bold"/>
                <a:sym typeface="Montserrat Classic Bold"/>
              </a:rPr>
              <a:t> la </a:t>
            </a:r>
            <a:r>
              <a:rPr lang="en-US" sz="2625" b="1" dirty="0" err="1">
                <a:solidFill>
                  <a:srgbClr val="F8FBFD"/>
                </a:solidFill>
                <a:latin typeface="Montserrat Classic Bold"/>
                <a:ea typeface="Montserrat Classic Bold"/>
                <a:cs typeface="Montserrat Classic Bold"/>
                <a:sym typeface="Montserrat Classic Bold"/>
              </a:rPr>
              <a:t>Constitución</a:t>
            </a:r>
            <a:r>
              <a:rPr lang="en-US" sz="2625" b="1" dirty="0">
                <a:solidFill>
                  <a:srgbClr val="F8FBFD"/>
                </a:solidFill>
                <a:latin typeface="Montserrat Classic Bold"/>
                <a:ea typeface="Montserrat Classic Bold"/>
                <a:cs typeface="Montserrat Classic Bold"/>
                <a:sym typeface="Montserrat Classic Bold"/>
              </a:rPr>
              <a:t>?</a:t>
            </a:r>
          </a:p>
          <a:p>
            <a:pPr defTabSz="857250">
              <a:lnSpc>
                <a:spcPts val="3150"/>
              </a:lnSpc>
            </a:pPr>
            <a:endParaRPr lang="en-US" sz="2625" b="1" dirty="0">
              <a:solidFill>
                <a:srgbClr val="F8FBFD"/>
              </a:solidFill>
              <a:latin typeface="Montserrat Classic Bold"/>
              <a:ea typeface="Montserrat Classic Bold"/>
              <a:cs typeface="Montserrat Classic Bold"/>
              <a:sym typeface="Montserrat Classic Bold"/>
            </a:endParaRPr>
          </a:p>
        </p:txBody>
      </p:sp>
      <p:sp>
        <p:nvSpPr>
          <p:cNvPr id="3" name="AutoShape 3"/>
          <p:cNvSpPr/>
          <p:nvPr/>
        </p:nvSpPr>
        <p:spPr>
          <a:xfrm rot="-2700000">
            <a:off x="8250202" y="-2428052"/>
            <a:ext cx="3332755" cy="3332103"/>
          </a:xfrm>
          <a:prstGeom prst="rect">
            <a:avLst/>
          </a:prstGeom>
          <a:solidFill>
            <a:srgbClr val="97BCC7"/>
          </a:solidFill>
        </p:spPr>
      </p:sp>
      <p:sp>
        <p:nvSpPr>
          <p:cNvPr id="4" name="AutoShape 4"/>
          <p:cNvSpPr/>
          <p:nvPr/>
        </p:nvSpPr>
        <p:spPr>
          <a:xfrm rot="-2700000">
            <a:off x="8283919" y="-1007269"/>
            <a:ext cx="28688" cy="3036141"/>
          </a:xfrm>
          <a:prstGeom prst="rect">
            <a:avLst/>
          </a:prstGeom>
          <a:solidFill>
            <a:srgbClr val="F8FBFD"/>
          </a:solidFill>
        </p:spPr>
      </p:sp>
      <p:sp>
        <p:nvSpPr>
          <p:cNvPr id="6" name="TextBox 6"/>
          <p:cNvSpPr txBox="1"/>
          <p:nvPr/>
        </p:nvSpPr>
        <p:spPr>
          <a:xfrm>
            <a:off x="2991131" y="1251483"/>
            <a:ext cx="6209738" cy="3820533"/>
          </a:xfrm>
          <a:prstGeom prst="rect">
            <a:avLst/>
          </a:prstGeom>
        </p:spPr>
        <p:txBody>
          <a:bodyPr lIns="0" tIns="0" rIns="0" bIns="0" rtlCol="0" anchor="t">
            <a:spAutoFit/>
          </a:bodyPr>
          <a:lstStyle/>
          <a:p>
            <a:pPr algn="just" defTabSz="857250">
              <a:lnSpc>
                <a:spcPts val="2531"/>
              </a:lnSpc>
            </a:pPr>
            <a:r>
              <a:rPr lang="es-PA" sz="1688" spc="17" dirty="0">
                <a:solidFill>
                  <a:srgbClr val="F8FBFD"/>
                </a:solidFill>
                <a:latin typeface="Montserrat Light"/>
                <a:ea typeface="Montserrat Light"/>
                <a:cs typeface="Montserrat Light"/>
                <a:sym typeface="Montserrat Light"/>
              </a:rPr>
              <a:t>Una constitución es, ante todo la ley fundamental, la ley suprema de un país. En ella se establecen las normas que sirven de base para el gobierno del Estado, que regulan las relaciones entre gobernantes y gobernados, así como la de los gobernados entre si.</a:t>
            </a:r>
          </a:p>
          <a:p>
            <a:pPr algn="just" defTabSz="857250">
              <a:lnSpc>
                <a:spcPts val="2531"/>
              </a:lnSpc>
            </a:pPr>
            <a:endParaRPr lang="es-PA" sz="1688" spc="17" dirty="0">
              <a:solidFill>
                <a:srgbClr val="F8FBFD"/>
              </a:solidFill>
              <a:latin typeface="Montserrat Light"/>
              <a:ea typeface="Montserrat Light"/>
              <a:cs typeface="Montserrat Light"/>
              <a:sym typeface="Montserrat Light"/>
            </a:endParaRPr>
          </a:p>
          <a:p>
            <a:pPr algn="just" defTabSz="857250">
              <a:lnSpc>
                <a:spcPts val="2531"/>
              </a:lnSpc>
            </a:pPr>
            <a:r>
              <a:rPr lang="es-PA" sz="1688" spc="17" dirty="0">
                <a:solidFill>
                  <a:srgbClr val="F8FBFD"/>
                </a:solidFill>
                <a:latin typeface="Montserrat Light"/>
                <a:ea typeface="Montserrat Light"/>
                <a:cs typeface="Montserrat Light"/>
                <a:sym typeface="Montserrat Light"/>
              </a:rPr>
              <a:t>O sea que la Constitución es el mecanismo de control del poder  y el mecanismo de organización de las competencias y atribuciones de los órganos del Estado.</a:t>
            </a:r>
          </a:p>
          <a:p>
            <a:pPr algn="just" defTabSz="857250">
              <a:lnSpc>
                <a:spcPts val="2531"/>
              </a:lnSpc>
            </a:pPr>
            <a:endParaRPr lang="es-PA" sz="1688" spc="17" dirty="0">
              <a:solidFill>
                <a:srgbClr val="F8FBFD"/>
              </a:solidFill>
              <a:latin typeface="Montserrat Light"/>
              <a:ea typeface="Montserrat Light"/>
              <a:cs typeface="Montserrat Light"/>
              <a:sym typeface="Montserrat Light"/>
            </a:endParaRPr>
          </a:p>
          <a:p>
            <a:pPr algn="just" defTabSz="857250">
              <a:lnSpc>
                <a:spcPts val="2531"/>
              </a:lnSpc>
            </a:pPr>
            <a:r>
              <a:rPr lang="es-PA" sz="1688" spc="17" dirty="0">
                <a:solidFill>
                  <a:srgbClr val="F8FBFD"/>
                </a:solidFill>
                <a:latin typeface="Montserrat Light"/>
                <a:ea typeface="Montserrat Light"/>
                <a:cs typeface="Montserrat Light"/>
                <a:sym typeface="Montserrat Light"/>
              </a:rPr>
              <a:t>La Constitución es, al mismo tiempo, el derecho constitucional de la libertad y el poder</a:t>
            </a:r>
          </a:p>
        </p:txBody>
      </p:sp>
    </p:spTree>
    <p:extLst>
      <p:ext uri="{BB962C8B-B14F-4D97-AF65-F5344CB8AC3E}">
        <p14:creationId xmlns:p14="http://schemas.microsoft.com/office/powerpoint/2010/main" val="3078141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grpSp>
        <p:nvGrpSpPr>
          <p:cNvPr id="2" name="Group 2"/>
          <p:cNvGrpSpPr/>
          <p:nvPr/>
        </p:nvGrpSpPr>
        <p:grpSpPr>
          <a:xfrm>
            <a:off x="1524000" y="0"/>
            <a:ext cx="6751711" cy="6858000"/>
            <a:chOff x="0" y="0"/>
            <a:chExt cx="9602433" cy="9753600"/>
          </a:xfrm>
        </p:grpSpPr>
        <p:pic>
          <p:nvPicPr>
            <p:cNvPr id="3" name="Picture 3"/>
            <p:cNvPicPr>
              <a:picLocks noChangeAspect="1"/>
            </p:cNvPicPr>
            <p:nvPr/>
          </p:nvPicPr>
          <p:blipFill>
            <a:blip r:embed="rId2">
              <a:alphaModFix amt="30000"/>
            </a:blip>
            <a:srcRect t="21162" b="11163"/>
            <a:stretch>
              <a:fillRect/>
            </a:stretch>
          </p:blipFill>
          <p:spPr>
            <a:xfrm>
              <a:off x="0" y="0"/>
              <a:ext cx="9602433" cy="9753600"/>
            </a:xfrm>
            <a:prstGeom prst="rect">
              <a:avLst/>
            </a:prstGeom>
          </p:spPr>
        </p:pic>
      </p:grpSp>
      <p:sp>
        <p:nvSpPr>
          <p:cNvPr id="4" name="AutoShape 4"/>
          <p:cNvSpPr/>
          <p:nvPr/>
        </p:nvSpPr>
        <p:spPr>
          <a:xfrm rot="-2700000">
            <a:off x="4050274" y="-3228665"/>
            <a:ext cx="6722475" cy="10951802"/>
          </a:xfrm>
          <a:prstGeom prst="rect">
            <a:avLst/>
          </a:prstGeom>
          <a:solidFill>
            <a:srgbClr val="053D57"/>
          </a:solidFill>
        </p:spPr>
      </p:sp>
      <p:sp>
        <p:nvSpPr>
          <p:cNvPr id="5" name="AutoShape 5"/>
          <p:cNvSpPr/>
          <p:nvPr/>
        </p:nvSpPr>
        <p:spPr>
          <a:xfrm rot="-2700000">
            <a:off x="329561" y="4380244"/>
            <a:ext cx="2052924" cy="2052523"/>
          </a:xfrm>
          <a:prstGeom prst="rect">
            <a:avLst/>
          </a:prstGeom>
          <a:solidFill>
            <a:srgbClr val="F8FBFD"/>
          </a:solidFill>
        </p:spPr>
      </p:sp>
      <p:sp>
        <p:nvSpPr>
          <p:cNvPr id="6" name="AutoShape 6"/>
          <p:cNvSpPr/>
          <p:nvPr/>
        </p:nvSpPr>
        <p:spPr>
          <a:xfrm rot="-2700000">
            <a:off x="2021258" y="251744"/>
            <a:ext cx="3332755" cy="25123"/>
          </a:xfrm>
          <a:prstGeom prst="rect">
            <a:avLst/>
          </a:prstGeom>
          <a:solidFill>
            <a:srgbClr val="97BCC7"/>
          </a:solidFill>
        </p:spPr>
      </p:sp>
      <p:sp>
        <p:nvSpPr>
          <p:cNvPr id="7" name="AutoShape 7"/>
          <p:cNvSpPr/>
          <p:nvPr/>
        </p:nvSpPr>
        <p:spPr>
          <a:xfrm rot="-2700000">
            <a:off x="12307342" y="6087251"/>
            <a:ext cx="21953" cy="1790130"/>
          </a:xfrm>
          <a:prstGeom prst="rect">
            <a:avLst/>
          </a:prstGeom>
          <a:solidFill>
            <a:srgbClr val="F8FBFD"/>
          </a:solidFill>
        </p:spPr>
      </p:sp>
      <p:sp>
        <p:nvSpPr>
          <p:cNvPr id="8" name="TextBox 8"/>
          <p:cNvSpPr txBox="1"/>
          <p:nvPr/>
        </p:nvSpPr>
        <p:spPr>
          <a:xfrm>
            <a:off x="1675552" y="425580"/>
            <a:ext cx="8577958" cy="1846659"/>
          </a:xfrm>
          <a:prstGeom prst="rect">
            <a:avLst/>
          </a:prstGeom>
        </p:spPr>
        <p:txBody>
          <a:bodyPr lIns="0" tIns="0" rIns="0" bIns="0" rtlCol="0" anchor="t">
            <a:spAutoFit/>
          </a:bodyPr>
          <a:lstStyle/>
          <a:p>
            <a:pPr algn="just" defTabSz="857250">
              <a:lnSpc>
                <a:spcPts val="4837"/>
              </a:lnSpc>
            </a:pPr>
            <a:r>
              <a:rPr lang="en-US" sz="4125" b="1" dirty="0">
                <a:solidFill>
                  <a:srgbClr val="F8FBFD"/>
                </a:solidFill>
                <a:latin typeface="Montserrat Classic Bold"/>
                <a:ea typeface="Montserrat Classic Bold"/>
                <a:cs typeface="Montserrat Classic Bold"/>
                <a:sym typeface="Montserrat Classic Bold"/>
              </a:rPr>
              <a:t>¿</a:t>
            </a:r>
            <a:r>
              <a:rPr lang="es-PA" sz="4030" b="1" spc="-39" dirty="0">
                <a:solidFill>
                  <a:srgbClr val="F8FBFD"/>
                </a:solidFill>
                <a:latin typeface="Montserrat Classic Bold"/>
                <a:ea typeface="Montserrat Classic Bold"/>
                <a:cs typeface="Montserrat Classic Bold"/>
                <a:sym typeface="Montserrat Classic Bold"/>
              </a:rPr>
              <a:t>De que Depende la facilidad o la frecuencia con que Constitución se modifica</a:t>
            </a:r>
            <a:r>
              <a:rPr lang="en-US" sz="4030" b="1" spc="-39" dirty="0">
                <a:solidFill>
                  <a:srgbClr val="F8FBFD"/>
                </a:solidFill>
                <a:latin typeface="Montserrat Classic Bold"/>
                <a:ea typeface="Montserrat Classic Bold"/>
                <a:cs typeface="Montserrat Classic Bold"/>
                <a:sym typeface="Montserrat Classic Bold"/>
              </a:rPr>
              <a:t>?</a:t>
            </a:r>
          </a:p>
        </p:txBody>
      </p:sp>
      <p:sp>
        <p:nvSpPr>
          <p:cNvPr id="9" name="TextBox 9"/>
          <p:cNvSpPr txBox="1"/>
          <p:nvPr/>
        </p:nvSpPr>
        <p:spPr>
          <a:xfrm>
            <a:off x="2335773" y="2840585"/>
            <a:ext cx="7917737" cy="1889813"/>
          </a:xfrm>
          <a:prstGeom prst="rect">
            <a:avLst/>
          </a:prstGeom>
        </p:spPr>
        <p:txBody>
          <a:bodyPr lIns="0" tIns="0" rIns="0" bIns="0" rtlCol="0" anchor="t">
            <a:spAutoFit/>
          </a:bodyPr>
          <a:lstStyle/>
          <a:p>
            <a:pPr algn="just" defTabSz="857250">
              <a:lnSpc>
                <a:spcPts val="2952"/>
              </a:lnSpc>
            </a:pPr>
            <a:r>
              <a:rPr lang="es-PA" sz="1968" spc="19" dirty="0">
                <a:solidFill>
                  <a:srgbClr val="F8FBFD"/>
                </a:solidFill>
                <a:latin typeface="Montserrat Light"/>
                <a:ea typeface="Montserrat Light"/>
                <a:cs typeface="Montserrat Light"/>
                <a:sym typeface="Montserrat Light"/>
              </a:rPr>
              <a:t>Dependerá no solo de los procedimiento legales establecidos para ser enmendada, sino también de las fuerzas y grupos políticos y sociales que predominan en la sociedad y de la medida en que estos apoyen la organización y la distribución del poder político establecido en la Constitución</a:t>
            </a:r>
            <a:r>
              <a:rPr lang="en-US" sz="1968" spc="19" dirty="0">
                <a:solidFill>
                  <a:srgbClr val="F8FBFD"/>
                </a:solidFill>
                <a:latin typeface="Montserrat Light"/>
                <a:ea typeface="Montserrat Light"/>
                <a:cs typeface="Montserrat Light"/>
                <a:sym typeface="Montserrat Light"/>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TextBox 2"/>
          <p:cNvSpPr txBox="1"/>
          <p:nvPr/>
        </p:nvSpPr>
        <p:spPr>
          <a:xfrm>
            <a:off x="2209801" y="661988"/>
            <a:ext cx="4889815" cy="396647"/>
          </a:xfrm>
          <a:prstGeom prst="rect">
            <a:avLst/>
          </a:prstGeom>
        </p:spPr>
        <p:txBody>
          <a:bodyPr lIns="0" tIns="0" rIns="0" bIns="0" rtlCol="0" anchor="t">
            <a:spAutoFit/>
          </a:bodyPr>
          <a:lstStyle/>
          <a:p>
            <a:pPr defTabSz="857250">
              <a:lnSpc>
                <a:spcPts val="3150"/>
              </a:lnSpc>
            </a:pPr>
            <a:r>
              <a:rPr lang="en-US" sz="2625" b="1" dirty="0">
                <a:solidFill>
                  <a:srgbClr val="F8FBFD"/>
                </a:solidFill>
                <a:latin typeface="Montserrat Classic Bold"/>
                <a:ea typeface="Montserrat Classic Bold"/>
                <a:cs typeface="Montserrat Classic Bold"/>
                <a:sym typeface="Montserrat Classic Bold"/>
              </a:rPr>
              <a:t>¿Que </a:t>
            </a:r>
            <a:r>
              <a:rPr lang="es-PA" sz="2625" b="1" dirty="0">
                <a:solidFill>
                  <a:srgbClr val="F8FBFD"/>
                </a:solidFill>
                <a:latin typeface="Montserrat Classic Bold"/>
                <a:ea typeface="Montserrat Classic Bold"/>
                <a:cs typeface="Montserrat Classic Bold"/>
                <a:sym typeface="Montserrat Classic Bold"/>
              </a:rPr>
              <a:t>significa</a:t>
            </a:r>
            <a:r>
              <a:rPr lang="en-US" sz="2625" b="1" dirty="0">
                <a:solidFill>
                  <a:srgbClr val="F8FBFD"/>
                </a:solidFill>
                <a:latin typeface="Montserrat Classic Bold"/>
                <a:ea typeface="Montserrat Classic Bold"/>
                <a:cs typeface="Montserrat Classic Bold"/>
                <a:sym typeface="Montserrat Classic Bold"/>
              </a:rPr>
              <a:t> </a:t>
            </a:r>
            <a:r>
              <a:rPr lang="en-US" sz="2625" b="1" dirty="0" err="1">
                <a:solidFill>
                  <a:srgbClr val="F8FBFD"/>
                </a:solidFill>
                <a:latin typeface="Montserrat Classic Bold"/>
                <a:ea typeface="Montserrat Classic Bold"/>
                <a:cs typeface="Montserrat Classic Bold"/>
                <a:sym typeface="Montserrat Classic Bold"/>
              </a:rPr>
              <a:t>Constituyente</a:t>
            </a:r>
            <a:r>
              <a:rPr lang="en-US" sz="2625" b="1" dirty="0">
                <a:solidFill>
                  <a:srgbClr val="F8FBFD"/>
                </a:solidFill>
                <a:latin typeface="Montserrat Classic Bold"/>
                <a:ea typeface="Montserrat Classic Bold"/>
                <a:cs typeface="Montserrat Classic Bold"/>
                <a:sym typeface="Montserrat Classic Bold"/>
              </a:rPr>
              <a:t> ?</a:t>
            </a:r>
          </a:p>
        </p:txBody>
      </p:sp>
      <p:sp>
        <p:nvSpPr>
          <p:cNvPr id="3" name="AutoShape 3"/>
          <p:cNvSpPr/>
          <p:nvPr/>
        </p:nvSpPr>
        <p:spPr>
          <a:xfrm rot="-2700000">
            <a:off x="8250202" y="-2428052"/>
            <a:ext cx="3332755" cy="3332103"/>
          </a:xfrm>
          <a:prstGeom prst="rect">
            <a:avLst/>
          </a:prstGeom>
          <a:solidFill>
            <a:srgbClr val="97BCC7"/>
          </a:solidFill>
        </p:spPr>
      </p:sp>
      <p:sp>
        <p:nvSpPr>
          <p:cNvPr id="4" name="AutoShape 4"/>
          <p:cNvSpPr/>
          <p:nvPr/>
        </p:nvSpPr>
        <p:spPr>
          <a:xfrm rot="-2700000">
            <a:off x="8283919" y="-1007269"/>
            <a:ext cx="28688" cy="3036141"/>
          </a:xfrm>
          <a:prstGeom prst="rect">
            <a:avLst/>
          </a:prstGeom>
          <a:solidFill>
            <a:srgbClr val="F8FBFD"/>
          </a:solidFill>
        </p:spPr>
      </p:sp>
      <p:sp>
        <p:nvSpPr>
          <p:cNvPr id="6" name="TextBox 6"/>
          <p:cNvSpPr txBox="1"/>
          <p:nvPr/>
        </p:nvSpPr>
        <p:spPr>
          <a:xfrm>
            <a:off x="247931" y="1344801"/>
            <a:ext cx="6209738" cy="1576329"/>
          </a:xfrm>
          <a:prstGeom prst="rect">
            <a:avLst/>
          </a:prstGeom>
        </p:spPr>
        <p:txBody>
          <a:bodyPr lIns="0" tIns="0" rIns="0" bIns="0" rtlCol="0" anchor="t">
            <a:spAutoFit/>
          </a:bodyPr>
          <a:lstStyle/>
          <a:p>
            <a:pPr algn="just" defTabSz="857250">
              <a:lnSpc>
                <a:spcPts val="2531"/>
              </a:lnSpc>
            </a:pPr>
            <a:r>
              <a:rPr lang="es-PA" sz="1688" spc="17" dirty="0">
                <a:solidFill>
                  <a:srgbClr val="F8FBFD"/>
                </a:solidFill>
                <a:latin typeface="Montserrat Light"/>
                <a:ea typeface="Montserrat Light"/>
                <a:cs typeface="Montserrat Light"/>
                <a:sym typeface="Montserrat Light"/>
              </a:rPr>
              <a:t>El término Constituyente tiene su origen del Francés  “</a:t>
            </a:r>
            <a:r>
              <a:rPr lang="es-PA" sz="1688" spc="17" dirty="0" err="1">
                <a:solidFill>
                  <a:srgbClr val="F8FBFD"/>
                </a:solidFill>
                <a:latin typeface="Montserrat Light"/>
                <a:ea typeface="Montserrat Light"/>
                <a:cs typeface="Montserrat Light"/>
                <a:sym typeface="Montserrat Light"/>
              </a:rPr>
              <a:t>constituant</a:t>
            </a:r>
            <a:r>
              <a:rPr lang="es-PA" sz="1688" spc="17" dirty="0">
                <a:solidFill>
                  <a:srgbClr val="F8FBFD"/>
                </a:solidFill>
                <a:latin typeface="Montserrat Light"/>
                <a:ea typeface="Montserrat Light"/>
                <a:cs typeface="Montserrat Light"/>
                <a:sym typeface="Montserrat Light"/>
              </a:rPr>
              <a:t>” y fue utilizado por primera vez durante la Revolución francesa de 1789. Se le atribuye al abate  Emmanuel </a:t>
            </a:r>
            <a:r>
              <a:rPr lang="es-PA" sz="1688" spc="17" dirty="0" err="1">
                <a:solidFill>
                  <a:srgbClr val="F8FBFD"/>
                </a:solidFill>
                <a:latin typeface="Montserrat Light"/>
                <a:ea typeface="Montserrat Light"/>
                <a:cs typeface="Montserrat Light"/>
                <a:sym typeface="Montserrat Light"/>
              </a:rPr>
              <a:t>Sieyes</a:t>
            </a:r>
            <a:r>
              <a:rPr lang="es-PA" sz="1688" spc="17" dirty="0">
                <a:solidFill>
                  <a:srgbClr val="F8FBFD"/>
                </a:solidFill>
                <a:latin typeface="Montserrat Light"/>
                <a:ea typeface="Montserrat Light"/>
                <a:cs typeface="Montserrat Light"/>
                <a:sym typeface="Montserrat Light"/>
              </a:rPr>
              <a:t> la popularización del termino en su obra ¿ y el Que es el Tercer Estado?, publicada en 1788. </a:t>
            </a:r>
          </a:p>
        </p:txBody>
      </p:sp>
      <p:sp>
        <p:nvSpPr>
          <p:cNvPr id="8" name="TextBox 2">
            <a:extLst>
              <a:ext uri="{FF2B5EF4-FFF2-40B4-BE49-F238E27FC236}">
                <a16:creationId xmlns:a16="http://schemas.microsoft.com/office/drawing/2014/main" id="{4F15668D-6BC0-4C09-BE92-A616C7734163}"/>
              </a:ext>
            </a:extLst>
          </p:cNvPr>
          <p:cNvSpPr txBox="1"/>
          <p:nvPr/>
        </p:nvSpPr>
        <p:spPr>
          <a:xfrm>
            <a:off x="8580120" y="3520882"/>
            <a:ext cx="4889815" cy="807016"/>
          </a:xfrm>
          <a:prstGeom prst="rect">
            <a:avLst/>
          </a:prstGeom>
        </p:spPr>
        <p:txBody>
          <a:bodyPr lIns="0" tIns="0" rIns="0" bIns="0" rtlCol="0" anchor="t">
            <a:spAutoFit/>
          </a:bodyPr>
          <a:lstStyle/>
          <a:p>
            <a:pPr defTabSz="857250">
              <a:lnSpc>
                <a:spcPts val="3150"/>
              </a:lnSpc>
            </a:pPr>
            <a:r>
              <a:rPr lang="en-US" sz="2625" b="1" dirty="0">
                <a:solidFill>
                  <a:srgbClr val="F8FBFD"/>
                </a:solidFill>
                <a:latin typeface="Montserrat Classic Bold"/>
                <a:ea typeface="Montserrat Classic Bold"/>
                <a:cs typeface="Montserrat Classic Bold"/>
                <a:sym typeface="Montserrat Classic Bold"/>
              </a:rPr>
              <a:t>¿A que se llama </a:t>
            </a:r>
            <a:r>
              <a:rPr lang="en-US" sz="2625" b="1" dirty="0" err="1">
                <a:solidFill>
                  <a:srgbClr val="F8FBFD"/>
                </a:solidFill>
                <a:latin typeface="Montserrat Classic Bold"/>
                <a:ea typeface="Montserrat Classic Bold"/>
                <a:cs typeface="Montserrat Classic Bold"/>
                <a:sym typeface="Montserrat Classic Bold"/>
              </a:rPr>
              <a:t>Poder</a:t>
            </a:r>
            <a:r>
              <a:rPr lang="en-US" sz="2625" b="1" dirty="0">
                <a:solidFill>
                  <a:srgbClr val="F8FBFD"/>
                </a:solidFill>
                <a:latin typeface="Montserrat Classic Bold"/>
                <a:ea typeface="Montserrat Classic Bold"/>
                <a:cs typeface="Montserrat Classic Bold"/>
                <a:sym typeface="Montserrat Classic Bold"/>
              </a:rPr>
              <a:t> </a:t>
            </a:r>
            <a:r>
              <a:rPr lang="en-US" sz="2625" b="1" dirty="0" err="1">
                <a:solidFill>
                  <a:srgbClr val="F8FBFD"/>
                </a:solidFill>
                <a:latin typeface="Montserrat Classic Bold"/>
                <a:ea typeface="Montserrat Classic Bold"/>
                <a:cs typeface="Montserrat Classic Bold"/>
                <a:sym typeface="Montserrat Classic Bold"/>
              </a:rPr>
              <a:t>Constituyente</a:t>
            </a:r>
            <a:r>
              <a:rPr lang="en-US" sz="2625" b="1" dirty="0">
                <a:solidFill>
                  <a:srgbClr val="F8FBFD"/>
                </a:solidFill>
                <a:latin typeface="Montserrat Classic Bold"/>
                <a:ea typeface="Montserrat Classic Bold"/>
                <a:cs typeface="Montserrat Classic Bold"/>
                <a:sym typeface="Montserrat Classic Bold"/>
              </a:rPr>
              <a:t> ?</a:t>
            </a:r>
          </a:p>
        </p:txBody>
      </p:sp>
      <p:sp>
        <p:nvSpPr>
          <p:cNvPr id="9" name="TextBox 6">
            <a:extLst>
              <a:ext uri="{FF2B5EF4-FFF2-40B4-BE49-F238E27FC236}">
                <a16:creationId xmlns:a16="http://schemas.microsoft.com/office/drawing/2014/main" id="{5FF3E7FC-77EA-4733-9CE4-B1DE22617D46}"/>
              </a:ext>
            </a:extLst>
          </p:cNvPr>
          <p:cNvSpPr txBox="1"/>
          <p:nvPr/>
        </p:nvSpPr>
        <p:spPr>
          <a:xfrm>
            <a:off x="5193394" y="4607049"/>
            <a:ext cx="6209738" cy="1255728"/>
          </a:xfrm>
          <a:prstGeom prst="rect">
            <a:avLst/>
          </a:prstGeom>
        </p:spPr>
        <p:txBody>
          <a:bodyPr lIns="0" tIns="0" rIns="0" bIns="0" rtlCol="0" anchor="t">
            <a:spAutoFit/>
          </a:bodyPr>
          <a:lstStyle/>
          <a:p>
            <a:pPr algn="just" defTabSz="857250">
              <a:lnSpc>
                <a:spcPts val="2531"/>
              </a:lnSpc>
            </a:pPr>
            <a:r>
              <a:rPr lang="es-PA" sz="1688" spc="17" dirty="0">
                <a:solidFill>
                  <a:srgbClr val="F8FBFD"/>
                </a:solidFill>
                <a:latin typeface="Montserrat Light"/>
                <a:ea typeface="Montserrat Light"/>
                <a:cs typeface="Montserrat Light"/>
                <a:sym typeface="Montserrat Light"/>
              </a:rPr>
              <a:t>Se trata del poder absoluto  y total ejercido por todo el pueblo, en el momento de crear reformar o estructurar el Estado como convenga a sus intereses, discutiendo, procurándose o reformando una Constitución.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AutoShape 2"/>
          <p:cNvSpPr/>
          <p:nvPr/>
        </p:nvSpPr>
        <p:spPr>
          <a:xfrm rot="18739606">
            <a:off x="6804879" y="-3533571"/>
            <a:ext cx="4498442" cy="9341168"/>
          </a:xfrm>
          <a:prstGeom prst="rect">
            <a:avLst/>
          </a:prstGeom>
          <a:solidFill>
            <a:srgbClr val="F8FBFD"/>
          </a:solidFill>
        </p:spPr>
      </p:sp>
      <p:sp>
        <p:nvSpPr>
          <p:cNvPr id="3" name="AutoShape 3"/>
          <p:cNvSpPr/>
          <p:nvPr/>
        </p:nvSpPr>
        <p:spPr>
          <a:xfrm rot="-2526959">
            <a:off x="7137492" y="-374882"/>
            <a:ext cx="28071" cy="8039399"/>
          </a:xfrm>
          <a:prstGeom prst="rect">
            <a:avLst/>
          </a:prstGeom>
          <a:solidFill>
            <a:srgbClr val="F8FBFD"/>
          </a:solidFill>
        </p:spPr>
      </p:sp>
      <p:sp>
        <p:nvSpPr>
          <p:cNvPr id="4" name="TextBox 4"/>
          <p:cNvSpPr txBox="1"/>
          <p:nvPr/>
        </p:nvSpPr>
        <p:spPr>
          <a:xfrm rot="60000">
            <a:off x="6274909" y="1185488"/>
            <a:ext cx="5558380" cy="384464"/>
          </a:xfrm>
          <a:prstGeom prst="rect">
            <a:avLst/>
          </a:prstGeom>
        </p:spPr>
        <p:txBody>
          <a:bodyPr lIns="0" tIns="0" rIns="0" bIns="0" rtlCol="0" anchor="t">
            <a:spAutoFit/>
          </a:bodyPr>
          <a:lstStyle/>
          <a:p>
            <a:pPr algn="r" defTabSz="857250">
              <a:lnSpc>
                <a:spcPts val="3150"/>
              </a:lnSpc>
            </a:pPr>
            <a:r>
              <a:rPr lang="en-US" sz="2625" b="1" dirty="0">
                <a:solidFill>
                  <a:srgbClr val="4F81BD">
                    <a:lumMod val="75000"/>
                  </a:srgbClr>
                </a:solidFill>
                <a:latin typeface="Montserrat Classic Bold"/>
                <a:ea typeface="Montserrat Classic Bold"/>
                <a:cs typeface="Montserrat Classic Bold"/>
                <a:sym typeface="Montserrat Classic Bold"/>
              </a:rPr>
              <a:t>¿</a:t>
            </a:r>
            <a:r>
              <a:rPr lang="en-US" sz="2625" b="1" dirty="0" err="1">
                <a:solidFill>
                  <a:srgbClr val="053D57"/>
                </a:solidFill>
                <a:latin typeface="Montserrat Classic Bold"/>
                <a:ea typeface="Montserrat Classic Bold"/>
                <a:cs typeface="Montserrat Classic Bold"/>
                <a:sym typeface="Montserrat Classic Bold"/>
              </a:rPr>
              <a:t>Quién</a:t>
            </a:r>
            <a:r>
              <a:rPr lang="en-US" sz="2625" b="1" dirty="0">
                <a:solidFill>
                  <a:srgbClr val="053D57"/>
                </a:solidFill>
                <a:latin typeface="Montserrat Classic Bold"/>
                <a:ea typeface="Montserrat Classic Bold"/>
                <a:cs typeface="Montserrat Classic Bold"/>
                <a:sym typeface="Montserrat Classic Bold"/>
              </a:rPr>
              <a:t> </a:t>
            </a:r>
            <a:r>
              <a:rPr lang="en-US" sz="2625" b="1" dirty="0" err="1">
                <a:solidFill>
                  <a:srgbClr val="053D57"/>
                </a:solidFill>
                <a:latin typeface="Montserrat Classic Bold"/>
                <a:ea typeface="Montserrat Classic Bold"/>
                <a:cs typeface="Montserrat Classic Bold"/>
                <a:sym typeface="Montserrat Classic Bold"/>
              </a:rPr>
              <a:t>hace</a:t>
            </a:r>
            <a:r>
              <a:rPr lang="en-US" sz="2625" b="1" dirty="0">
                <a:solidFill>
                  <a:srgbClr val="053D57"/>
                </a:solidFill>
                <a:latin typeface="Montserrat Classic Bold"/>
                <a:ea typeface="Montserrat Classic Bold"/>
                <a:cs typeface="Montserrat Classic Bold"/>
                <a:sym typeface="Montserrat Classic Bold"/>
              </a:rPr>
              <a:t> una </a:t>
            </a:r>
            <a:r>
              <a:rPr lang="en-US" sz="2625" b="1" dirty="0" err="1">
                <a:solidFill>
                  <a:srgbClr val="053D57"/>
                </a:solidFill>
                <a:latin typeface="Montserrat Classic Bold"/>
                <a:ea typeface="Montserrat Classic Bold"/>
                <a:cs typeface="Montserrat Classic Bold"/>
                <a:sym typeface="Montserrat Classic Bold"/>
              </a:rPr>
              <a:t>Constituyente</a:t>
            </a:r>
            <a:r>
              <a:rPr lang="en-US" sz="2625" b="1" dirty="0">
                <a:solidFill>
                  <a:srgbClr val="053D57"/>
                </a:solidFill>
                <a:latin typeface="Montserrat Classic Bold"/>
                <a:ea typeface="Montserrat Classic Bold"/>
                <a:cs typeface="Montserrat Classic Bold"/>
                <a:sym typeface="Montserrat Classic Bold"/>
              </a:rPr>
              <a:t>?</a:t>
            </a:r>
          </a:p>
        </p:txBody>
      </p:sp>
      <p:sp>
        <p:nvSpPr>
          <p:cNvPr id="5" name="TextBox 5"/>
          <p:cNvSpPr txBox="1"/>
          <p:nvPr/>
        </p:nvSpPr>
        <p:spPr>
          <a:xfrm>
            <a:off x="1644678" y="2721134"/>
            <a:ext cx="4278595" cy="384464"/>
          </a:xfrm>
          <a:prstGeom prst="rect">
            <a:avLst/>
          </a:prstGeom>
        </p:spPr>
        <p:txBody>
          <a:bodyPr lIns="0" tIns="0" rIns="0" bIns="0" rtlCol="0" anchor="t">
            <a:spAutoFit/>
          </a:bodyPr>
          <a:lstStyle/>
          <a:p>
            <a:pPr defTabSz="857250">
              <a:lnSpc>
                <a:spcPts val="3150"/>
              </a:lnSpc>
            </a:pPr>
            <a:r>
              <a:rPr lang="en-US" sz="2625" b="1">
                <a:solidFill>
                  <a:srgbClr val="F8FBFD"/>
                </a:solidFill>
                <a:latin typeface="Montserrat Classic Bold"/>
                <a:ea typeface="Montserrat Classic Bold"/>
                <a:cs typeface="Montserrat Classic Bold"/>
                <a:sym typeface="Montserrat Classic Bold"/>
              </a:rPr>
              <a:t>La Constituyente </a:t>
            </a:r>
          </a:p>
        </p:txBody>
      </p:sp>
      <p:sp>
        <p:nvSpPr>
          <p:cNvPr id="6" name="TextBox 6"/>
          <p:cNvSpPr txBox="1"/>
          <p:nvPr/>
        </p:nvSpPr>
        <p:spPr>
          <a:xfrm>
            <a:off x="752168" y="3062694"/>
            <a:ext cx="5171105" cy="1896930"/>
          </a:xfrm>
          <a:prstGeom prst="rect">
            <a:avLst/>
          </a:prstGeom>
        </p:spPr>
        <p:txBody>
          <a:bodyPr wrap="square" lIns="0" tIns="0" rIns="0" bIns="0" rtlCol="0" anchor="t">
            <a:spAutoFit/>
          </a:bodyPr>
          <a:lstStyle/>
          <a:p>
            <a:pPr algn="just" defTabSz="857250">
              <a:lnSpc>
                <a:spcPts val="2531"/>
              </a:lnSpc>
            </a:pPr>
            <a:r>
              <a:rPr lang="es-PA" sz="1688" spc="17" dirty="0">
                <a:solidFill>
                  <a:srgbClr val="F8FBFD"/>
                </a:solidFill>
                <a:latin typeface="Montserrat Light"/>
                <a:ea typeface="Montserrat Light"/>
                <a:cs typeface="Montserrat Light"/>
                <a:sym typeface="Montserrat Light"/>
              </a:rPr>
              <a:t>La hace solo el pueblo quien como Poder Constituyente Originario es el verdadero titular de la soberanía nacional y el único que posee la facultad de crear o hacer un nueva Constitución, así como también, el de reformar una Constitución existente.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TextBox 2"/>
          <p:cNvSpPr txBox="1"/>
          <p:nvPr/>
        </p:nvSpPr>
        <p:spPr>
          <a:xfrm>
            <a:off x="2525771" y="357001"/>
            <a:ext cx="7140458" cy="517642"/>
          </a:xfrm>
          <a:prstGeom prst="rect">
            <a:avLst/>
          </a:prstGeom>
        </p:spPr>
        <p:txBody>
          <a:bodyPr lIns="0" tIns="0" rIns="0" bIns="0" rtlCol="0" anchor="t">
            <a:spAutoFit/>
          </a:bodyPr>
          <a:lstStyle/>
          <a:p>
            <a:pPr algn="ctr" defTabSz="857250">
              <a:lnSpc>
                <a:spcPts val="4275"/>
              </a:lnSpc>
            </a:pPr>
            <a:r>
              <a:rPr lang="en-US" sz="3563" b="1" spc="36">
                <a:solidFill>
                  <a:srgbClr val="F8FBFD"/>
                </a:solidFill>
                <a:latin typeface="Montserrat Classic Bold"/>
                <a:ea typeface="Montserrat Classic Bold"/>
                <a:cs typeface="Montserrat Classic Bold"/>
                <a:sym typeface="Montserrat Classic Bold"/>
              </a:rPr>
              <a:t>PODER CONSTITUYENTE</a:t>
            </a:r>
          </a:p>
        </p:txBody>
      </p:sp>
      <p:sp>
        <p:nvSpPr>
          <p:cNvPr id="3" name="Freeform 3"/>
          <p:cNvSpPr/>
          <p:nvPr/>
        </p:nvSpPr>
        <p:spPr>
          <a:xfrm>
            <a:off x="2209800" y="2149281"/>
            <a:ext cx="492872" cy="388499"/>
          </a:xfrm>
          <a:custGeom>
            <a:avLst/>
            <a:gdLst/>
            <a:ahLst/>
            <a:cxnLst/>
            <a:rect l="l" t="t" r="r" b="b"/>
            <a:pathLst>
              <a:path w="525730" h="414399">
                <a:moveTo>
                  <a:pt x="0" y="0"/>
                </a:moveTo>
                <a:lnTo>
                  <a:pt x="525730" y="0"/>
                </a:lnTo>
                <a:lnTo>
                  <a:pt x="525730" y="414398"/>
                </a:lnTo>
                <a:lnTo>
                  <a:pt x="0" y="414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209800" y="4368885"/>
            <a:ext cx="492872" cy="388499"/>
          </a:xfrm>
          <a:custGeom>
            <a:avLst/>
            <a:gdLst/>
            <a:ahLst/>
            <a:cxnLst/>
            <a:rect l="l" t="t" r="r" b="b"/>
            <a:pathLst>
              <a:path w="525730" h="414399">
                <a:moveTo>
                  <a:pt x="0" y="0"/>
                </a:moveTo>
                <a:lnTo>
                  <a:pt x="525730" y="0"/>
                </a:lnTo>
                <a:lnTo>
                  <a:pt x="525730" y="414398"/>
                </a:lnTo>
                <a:lnTo>
                  <a:pt x="0" y="414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2988422" y="1982428"/>
            <a:ext cx="5556330" cy="1170192"/>
            <a:chOff x="0" y="0"/>
            <a:chExt cx="7902336" cy="1664274"/>
          </a:xfrm>
        </p:grpSpPr>
        <p:sp>
          <p:nvSpPr>
            <p:cNvPr id="6" name="TextBox 6"/>
            <p:cNvSpPr txBox="1"/>
            <p:nvPr/>
          </p:nvSpPr>
          <p:spPr>
            <a:xfrm>
              <a:off x="0" y="0"/>
              <a:ext cx="7902336" cy="546794"/>
            </a:xfrm>
            <a:prstGeom prst="rect">
              <a:avLst/>
            </a:prstGeom>
          </p:spPr>
          <p:txBody>
            <a:bodyPr lIns="0" tIns="0" rIns="0" bIns="0" rtlCol="0" anchor="t">
              <a:spAutoFit/>
            </a:bodyPr>
            <a:lstStyle/>
            <a:p>
              <a:pPr defTabSz="857250">
                <a:lnSpc>
                  <a:spcPts val="3150"/>
                </a:lnSpc>
              </a:pPr>
              <a:r>
                <a:rPr lang="en-US" sz="2625" b="1">
                  <a:solidFill>
                    <a:srgbClr val="97BCC7"/>
                  </a:solidFill>
                  <a:latin typeface="Montserrat Classic Bold"/>
                  <a:ea typeface="Montserrat Classic Bold"/>
                  <a:cs typeface="Montserrat Classic Bold"/>
                  <a:sym typeface="Montserrat Classic Bold"/>
                </a:rPr>
                <a:t>Originario</a:t>
              </a:r>
            </a:p>
          </p:txBody>
        </p:sp>
        <p:sp>
          <p:nvSpPr>
            <p:cNvPr id="7" name="TextBox 7"/>
            <p:cNvSpPr txBox="1"/>
            <p:nvPr/>
          </p:nvSpPr>
          <p:spPr>
            <a:xfrm>
              <a:off x="0" y="790280"/>
              <a:ext cx="7902336" cy="873994"/>
            </a:xfrm>
            <a:prstGeom prst="rect">
              <a:avLst/>
            </a:prstGeom>
          </p:spPr>
          <p:txBody>
            <a:bodyPr lIns="0" tIns="0" rIns="0" bIns="0" rtlCol="0" anchor="t">
              <a:spAutoFit/>
            </a:bodyPr>
            <a:lstStyle/>
            <a:p>
              <a:pPr algn="just" defTabSz="857250">
                <a:lnSpc>
                  <a:spcPts val="2530"/>
                </a:lnSpc>
              </a:pPr>
              <a:r>
                <a:rPr lang="en-US" sz="1687" spc="16" dirty="0">
                  <a:solidFill>
                    <a:srgbClr val="F8FBFD"/>
                  </a:solidFill>
                  <a:latin typeface="Montserrat Light"/>
                  <a:ea typeface="Montserrat Light"/>
                  <a:cs typeface="Montserrat Light"/>
                  <a:sym typeface="Montserrat Light"/>
                </a:rPr>
                <a:t>Es </a:t>
              </a:r>
              <a:r>
                <a:rPr lang="en-US" sz="1687" spc="16" dirty="0" err="1">
                  <a:solidFill>
                    <a:srgbClr val="F8FBFD"/>
                  </a:solidFill>
                  <a:latin typeface="Montserrat Light"/>
                  <a:ea typeface="Montserrat Light"/>
                  <a:cs typeface="Montserrat Light"/>
                  <a:sym typeface="Montserrat Light"/>
                </a:rPr>
                <a:t>aquel</a:t>
              </a:r>
              <a:r>
                <a:rPr lang="en-US" sz="1687" spc="16" dirty="0">
                  <a:solidFill>
                    <a:srgbClr val="F8FBFD"/>
                  </a:solidFill>
                  <a:latin typeface="Montserrat Light"/>
                  <a:ea typeface="Montserrat Light"/>
                  <a:cs typeface="Montserrat Light"/>
                  <a:sym typeface="Montserrat Light"/>
                </a:rPr>
                <a:t> que </a:t>
              </a:r>
              <a:r>
                <a:rPr lang="en-US" sz="1687" spc="16" dirty="0" err="1">
                  <a:solidFill>
                    <a:srgbClr val="F8FBFD"/>
                  </a:solidFill>
                  <a:latin typeface="Montserrat Light"/>
                  <a:ea typeface="Montserrat Light"/>
                  <a:cs typeface="Montserrat Light"/>
                  <a:sym typeface="Montserrat Light"/>
                </a:rPr>
                <a:t>inicia</a:t>
              </a:r>
              <a:r>
                <a:rPr lang="en-US" sz="1687" spc="16" dirty="0">
                  <a:solidFill>
                    <a:srgbClr val="F8FBFD"/>
                  </a:solidFill>
                  <a:latin typeface="Montserrat Light"/>
                  <a:ea typeface="Montserrat Light"/>
                  <a:cs typeface="Montserrat Light"/>
                  <a:sym typeface="Montserrat Light"/>
                </a:rPr>
                <a:t> con  </a:t>
              </a:r>
              <a:r>
                <a:rPr lang="en-US" sz="1687" spc="16" dirty="0" err="1">
                  <a:solidFill>
                    <a:srgbClr val="F8FBFD"/>
                  </a:solidFill>
                  <a:latin typeface="Montserrat Light"/>
                  <a:ea typeface="Montserrat Light"/>
                  <a:cs typeface="Montserrat Light"/>
                  <a:sym typeface="Montserrat Light"/>
                </a:rPr>
                <a:t>el</a:t>
              </a:r>
              <a:r>
                <a:rPr lang="en-US" sz="1687" spc="16" dirty="0">
                  <a:solidFill>
                    <a:srgbClr val="F8FBFD"/>
                  </a:solidFill>
                  <a:latin typeface="Montserrat Light"/>
                  <a:ea typeface="Montserrat Light"/>
                  <a:cs typeface="Montserrat Light"/>
                  <a:sym typeface="Montserrat Light"/>
                </a:rPr>
                <a:t> </a:t>
              </a:r>
              <a:r>
                <a:rPr lang="en-US" sz="1687" spc="16" dirty="0" err="1">
                  <a:solidFill>
                    <a:srgbClr val="F8FBFD"/>
                  </a:solidFill>
                  <a:latin typeface="Montserrat Light"/>
                  <a:ea typeface="Montserrat Light"/>
                  <a:cs typeface="Montserrat Light"/>
                  <a:sym typeface="Montserrat Light"/>
                </a:rPr>
                <a:t>documento</a:t>
              </a:r>
              <a:r>
                <a:rPr lang="en-US" sz="1687" spc="16" dirty="0">
                  <a:solidFill>
                    <a:srgbClr val="F8FBFD"/>
                  </a:solidFill>
                  <a:latin typeface="Montserrat Light"/>
                  <a:ea typeface="Montserrat Light"/>
                  <a:cs typeface="Montserrat Light"/>
                  <a:sym typeface="Montserrat Light"/>
                </a:rPr>
                <a:t>  </a:t>
              </a:r>
              <a:r>
                <a:rPr lang="en-US" sz="1687" spc="16" dirty="0" err="1">
                  <a:solidFill>
                    <a:srgbClr val="F8FBFD"/>
                  </a:solidFill>
                  <a:latin typeface="Montserrat Light"/>
                  <a:ea typeface="Montserrat Light"/>
                  <a:cs typeface="Montserrat Light"/>
                  <a:sym typeface="Montserrat Light"/>
                </a:rPr>
                <a:t>constitucional</a:t>
              </a:r>
              <a:endParaRPr lang="en-US" sz="1687" spc="16" dirty="0">
                <a:solidFill>
                  <a:srgbClr val="F8FBFD"/>
                </a:solidFill>
                <a:latin typeface="Montserrat Light"/>
                <a:ea typeface="Montserrat Light"/>
                <a:cs typeface="Montserrat Light"/>
                <a:sym typeface="Montserrat Light"/>
              </a:endParaRPr>
            </a:p>
          </p:txBody>
        </p:sp>
      </p:grpSp>
      <p:grpSp>
        <p:nvGrpSpPr>
          <p:cNvPr id="8" name="Group 8"/>
          <p:cNvGrpSpPr/>
          <p:nvPr/>
        </p:nvGrpSpPr>
        <p:grpSpPr>
          <a:xfrm>
            <a:off x="2988422" y="4099339"/>
            <a:ext cx="5436185" cy="1490794"/>
            <a:chOff x="0" y="0"/>
            <a:chExt cx="7731462" cy="2120239"/>
          </a:xfrm>
        </p:grpSpPr>
        <p:sp>
          <p:nvSpPr>
            <p:cNvPr id="9" name="TextBox 9"/>
            <p:cNvSpPr txBox="1"/>
            <p:nvPr/>
          </p:nvSpPr>
          <p:spPr>
            <a:xfrm>
              <a:off x="0" y="0"/>
              <a:ext cx="7731462" cy="546793"/>
            </a:xfrm>
            <a:prstGeom prst="rect">
              <a:avLst/>
            </a:prstGeom>
          </p:spPr>
          <p:txBody>
            <a:bodyPr lIns="0" tIns="0" rIns="0" bIns="0" rtlCol="0" anchor="t">
              <a:spAutoFit/>
            </a:bodyPr>
            <a:lstStyle/>
            <a:p>
              <a:pPr defTabSz="857250">
                <a:lnSpc>
                  <a:spcPts val="3150"/>
                </a:lnSpc>
              </a:pPr>
              <a:r>
                <a:rPr lang="en-US" sz="2625" b="1">
                  <a:solidFill>
                    <a:srgbClr val="97BCC7"/>
                  </a:solidFill>
                  <a:latin typeface="Montserrat Classic Bold"/>
                  <a:ea typeface="Montserrat Classic Bold"/>
                  <a:cs typeface="Montserrat Classic Bold"/>
                  <a:sym typeface="Montserrat Classic Bold"/>
                </a:rPr>
                <a:t>Permanente</a:t>
              </a:r>
            </a:p>
          </p:txBody>
        </p:sp>
        <p:sp>
          <p:nvSpPr>
            <p:cNvPr id="10" name="TextBox 10"/>
            <p:cNvSpPr txBox="1"/>
            <p:nvPr/>
          </p:nvSpPr>
          <p:spPr>
            <a:xfrm>
              <a:off x="0" y="790280"/>
              <a:ext cx="7731462" cy="1329959"/>
            </a:xfrm>
            <a:prstGeom prst="rect">
              <a:avLst/>
            </a:prstGeom>
          </p:spPr>
          <p:txBody>
            <a:bodyPr lIns="0" tIns="0" rIns="0" bIns="0" rtlCol="0" anchor="t">
              <a:spAutoFit/>
            </a:bodyPr>
            <a:lstStyle/>
            <a:p>
              <a:pPr algn="just" defTabSz="857250">
                <a:lnSpc>
                  <a:spcPts val="2530"/>
                </a:lnSpc>
              </a:pPr>
              <a:r>
                <a:rPr lang="en-US" sz="1687" spc="16" dirty="0">
                  <a:solidFill>
                    <a:srgbClr val="F8FBFD"/>
                  </a:solidFill>
                  <a:latin typeface="Montserrat Light"/>
                  <a:ea typeface="Montserrat Light"/>
                  <a:cs typeface="Montserrat Light"/>
                  <a:sym typeface="Montserrat Light"/>
                </a:rPr>
                <a:t>Es </a:t>
              </a:r>
              <a:r>
                <a:rPr lang="en-US" sz="1687" spc="16" dirty="0" err="1">
                  <a:solidFill>
                    <a:srgbClr val="F8FBFD"/>
                  </a:solidFill>
                  <a:latin typeface="Montserrat Light"/>
                  <a:ea typeface="Montserrat Light"/>
                  <a:cs typeface="Montserrat Light"/>
                  <a:sym typeface="Montserrat Light"/>
                </a:rPr>
                <a:t>el</a:t>
              </a:r>
              <a:r>
                <a:rPr lang="en-US" sz="1687" spc="16" dirty="0">
                  <a:solidFill>
                    <a:srgbClr val="F8FBFD"/>
                  </a:solidFill>
                  <a:latin typeface="Montserrat Light"/>
                  <a:ea typeface="Montserrat Light"/>
                  <a:cs typeface="Montserrat Light"/>
                  <a:sym typeface="Montserrat Light"/>
                </a:rPr>
                <a:t> que </a:t>
              </a:r>
              <a:r>
                <a:rPr lang="en-US" sz="1687" spc="16" dirty="0" err="1">
                  <a:solidFill>
                    <a:srgbClr val="F8FBFD"/>
                  </a:solidFill>
                  <a:latin typeface="Montserrat Light"/>
                  <a:ea typeface="Montserrat Light"/>
                  <a:cs typeface="Montserrat Light"/>
                  <a:sym typeface="Montserrat Light"/>
                </a:rPr>
                <a:t>en</a:t>
              </a:r>
              <a:r>
                <a:rPr lang="en-US" sz="1687" spc="16" dirty="0">
                  <a:solidFill>
                    <a:srgbClr val="F8FBFD"/>
                  </a:solidFill>
                  <a:latin typeface="Montserrat Light"/>
                  <a:ea typeface="Montserrat Light"/>
                  <a:cs typeface="Montserrat Light"/>
                  <a:sym typeface="Montserrat Light"/>
                </a:rPr>
                <a:t> </a:t>
              </a:r>
              <a:r>
                <a:rPr lang="en-US" sz="1687" spc="16" dirty="0" err="1">
                  <a:solidFill>
                    <a:srgbClr val="F8FBFD"/>
                  </a:solidFill>
                  <a:latin typeface="Montserrat Light"/>
                  <a:ea typeface="Montserrat Light"/>
                  <a:cs typeface="Montserrat Light"/>
                  <a:sym typeface="Montserrat Light"/>
                </a:rPr>
                <a:t>cualquier</a:t>
              </a:r>
              <a:r>
                <a:rPr lang="en-US" sz="1687" spc="16" dirty="0">
                  <a:solidFill>
                    <a:srgbClr val="F8FBFD"/>
                  </a:solidFill>
                  <a:latin typeface="Montserrat Light"/>
                  <a:ea typeface="Montserrat Light"/>
                  <a:cs typeface="Montserrat Light"/>
                  <a:sym typeface="Montserrat Light"/>
                </a:rPr>
                <a:t> </a:t>
              </a:r>
              <a:r>
                <a:rPr lang="en-US" sz="1687" spc="16" dirty="0" err="1">
                  <a:solidFill>
                    <a:srgbClr val="F8FBFD"/>
                  </a:solidFill>
                  <a:latin typeface="Montserrat Light"/>
                  <a:ea typeface="Montserrat Light"/>
                  <a:cs typeface="Montserrat Light"/>
                  <a:sym typeface="Montserrat Light"/>
                </a:rPr>
                <a:t>momento</a:t>
              </a:r>
              <a:r>
                <a:rPr lang="en-US" sz="1687" spc="16" dirty="0">
                  <a:solidFill>
                    <a:srgbClr val="F8FBFD"/>
                  </a:solidFill>
                  <a:latin typeface="Montserrat Light"/>
                  <a:ea typeface="Montserrat Light"/>
                  <a:cs typeface="Montserrat Light"/>
                  <a:sym typeface="Montserrat Light"/>
                </a:rPr>
                <a:t> de la </a:t>
              </a:r>
              <a:r>
                <a:rPr lang="en-US" sz="1687" spc="16" dirty="0" err="1">
                  <a:solidFill>
                    <a:srgbClr val="F8FBFD"/>
                  </a:solidFill>
                  <a:latin typeface="Montserrat Light"/>
                  <a:ea typeface="Montserrat Light"/>
                  <a:cs typeface="Montserrat Light"/>
                  <a:sym typeface="Montserrat Light"/>
                </a:rPr>
                <a:t>vigencia</a:t>
              </a:r>
              <a:r>
                <a:rPr lang="en-US" sz="1687" spc="16" dirty="0">
                  <a:solidFill>
                    <a:srgbClr val="F8FBFD"/>
                  </a:solidFill>
                  <a:latin typeface="Montserrat Light"/>
                  <a:ea typeface="Montserrat Light"/>
                  <a:cs typeface="Montserrat Light"/>
                  <a:sym typeface="Montserrat Light"/>
                </a:rPr>
                <a:t>   de la </a:t>
              </a:r>
              <a:r>
                <a:rPr lang="en-US" sz="1687" spc="16" dirty="0" err="1">
                  <a:solidFill>
                    <a:srgbClr val="F8FBFD"/>
                  </a:solidFill>
                  <a:latin typeface="Montserrat Light"/>
                  <a:ea typeface="Montserrat Light"/>
                  <a:cs typeface="Montserrat Light"/>
                  <a:sym typeface="Montserrat Light"/>
                </a:rPr>
                <a:t>Constitución</a:t>
              </a:r>
              <a:r>
                <a:rPr lang="en-US" sz="1687" spc="16" dirty="0">
                  <a:solidFill>
                    <a:srgbClr val="F8FBFD"/>
                  </a:solidFill>
                  <a:latin typeface="Montserrat Light"/>
                  <a:ea typeface="Montserrat Light"/>
                  <a:cs typeface="Montserrat Light"/>
                  <a:sym typeface="Montserrat Light"/>
                </a:rPr>
                <a:t> </a:t>
              </a:r>
              <a:r>
                <a:rPr lang="en-US" sz="1687" spc="16" dirty="0" err="1">
                  <a:solidFill>
                    <a:srgbClr val="F8FBFD"/>
                  </a:solidFill>
                  <a:latin typeface="Montserrat Light"/>
                  <a:ea typeface="Montserrat Light"/>
                  <a:cs typeface="Montserrat Light"/>
                  <a:sym typeface="Montserrat Light"/>
                </a:rPr>
                <a:t>puede</a:t>
              </a:r>
              <a:r>
                <a:rPr lang="en-US" sz="1687" spc="16" dirty="0">
                  <a:solidFill>
                    <a:srgbClr val="F8FBFD"/>
                  </a:solidFill>
                  <a:latin typeface="Montserrat Light"/>
                  <a:ea typeface="Montserrat Light"/>
                  <a:cs typeface="Montserrat Light"/>
                  <a:sym typeface="Montserrat Light"/>
                </a:rPr>
                <a:t> </a:t>
              </a:r>
              <a:r>
                <a:rPr lang="en-US" sz="1687" spc="16" dirty="0" err="1">
                  <a:solidFill>
                    <a:srgbClr val="F8FBFD"/>
                  </a:solidFill>
                  <a:latin typeface="Montserrat Light"/>
                  <a:ea typeface="Montserrat Light"/>
                  <a:cs typeface="Montserrat Light"/>
                  <a:sym typeface="Montserrat Light"/>
                </a:rPr>
                <a:t>realizarse</a:t>
              </a:r>
              <a:r>
                <a:rPr lang="en-US" sz="1687" spc="16" dirty="0">
                  <a:solidFill>
                    <a:srgbClr val="F8FBFD"/>
                  </a:solidFill>
                  <a:latin typeface="Montserrat Light"/>
                  <a:ea typeface="Montserrat Light"/>
                  <a:cs typeface="Montserrat Light"/>
                  <a:sym typeface="Montserrat Light"/>
                </a:rPr>
                <a:t> </a:t>
              </a:r>
              <a:r>
                <a:rPr lang="en-US" sz="1687" spc="16" dirty="0" err="1">
                  <a:solidFill>
                    <a:srgbClr val="F8FBFD"/>
                  </a:solidFill>
                  <a:latin typeface="Montserrat Light"/>
                  <a:ea typeface="Montserrat Light"/>
                  <a:cs typeface="Montserrat Light"/>
                  <a:sym typeface="Montserrat Light"/>
                </a:rPr>
                <a:t>modificaciones</a:t>
              </a:r>
              <a:endParaRPr lang="en-US" sz="1687" spc="16" dirty="0">
                <a:solidFill>
                  <a:srgbClr val="F8FBFD"/>
                </a:solidFill>
                <a:latin typeface="Montserrat Light"/>
                <a:ea typeface="Montserrat Light"/>
                <a:cs typeface="Montserrat Light"/>
                <a:sym typeface="Montserrat Light"/>
              </a:endParaRPr>
            </a:p>
          </p:txBody>
        </p:sp>
      </p:grpSp>
      <p:sp>
        <p:nvSpPr>
          <p:cNvPr id="11" name="AutoShape 11"/>
          <p:cNvSpPr/>
          <p:nvPr/>
        </p:nvSpPr>
        <p:spPr>
          <a:xfrm rot="-2700000">
            <a:off x="332563" y="5377556"/>
            <a:ext cx="1419714" cy="1419436"/>
          </a:xfrm>
          <a:prstGeom prst="rect">
            <a:avLst/>
          </a:prstGeom>
          <a:solidFill>
            <a:srgbClr val="97BCC7"/>
          </a:solidFill>
        </p:spPr>
      </p:sp>
      <p:sp>
        <p:nvSpPr>
          <p:cNvPr id="12" name="AutoShape 12"/>
          <p:cNvSpPr/>
          <p:nvPr/>
        </p:nvSpPr>
        <p:spPr>
          <a:xfrm rot="-2700000">
            <a:off x="10366944" y="5507103"/>
            <a:ext cx="975191" cy="1109618"/>
          </a:xfrm>
          <a:prstGeom prst="rect">
            <a:avLst/>
          </a:prstGeom>
          <a:solidFill>
            <a:srgbClr val="F8FBFD"/>
          </a:solidFill>
        </p:spPr>
      </p:sp>
      <p:sp>
        <p:nvSpPr>
          <p:cNvPr id="13" name="AutoShape 13"/>
          <p:cNvSpPr/>
          <p:nvPr/>
        </p:nvSpPr>
        <p:spPr>
          <a:xfrm rot="-2700000">
            <a:off x="843435" y="6815961"/>
            <a:ext cx="1419714" cy="25252"/>
          </a:xfrm>
          <a:prstGeom prst="rect">
            <a:avLst/>
          </a:prstGeom>
          <a:solidFill>
            <a:srgbClr val="F8FBFD"/>
          </a:solidFill>
        </p:spPr>
      </p:sp>
      <p:sp>
        <p:nvSpPr>
          <p:cNvPr id="14" name="AutoShape 14"/>
          <p:cNvSpPr/>
          <p:nvPr/>
        </p:nvSpPr>
        <p:spPr>
          <a:xfrm rot="-2700000">
            <a:off x="12271140" y="6030256"/>
            <a:ext cx="21953" cy="1790130"/>
          </a:xfrm>
          <a:prstGeom prst="rect">
            <a:avLst/>
          </a:prstGeom>
          <a:solidFill>
            <a:srgbClr val="97BCC7"/>
          </a:solidFill>
        </p:spPr>
      </p:sp>
      <p:sp>
        <p:nvSpPr>
          <p:cNvPr id="16" name="AutoShape 16"/>
          <p:cNvSpPr/>
          <p:nvPr/>
        </p:nvSpPr>
        <p:spPr>
          <a:xfrm>
            <a:off x="4541520" y="3429000"/>
            <a:ext cx="3108960" cy="0"/>
          </a:xfrm>
          <a:prstGeom prst="line">
            <a:avLst/>
          </a:prstGeom>
          <a:ln w="38100" cap="flat">
            <a:solidFill>
              <a:srgbClr val="FFFFFF"/>
            </a:solidFill>
            <a:prstDash val="solid"/>
            <a:headEnd type="none" w="sm" len="sm"/>
            <a:tailEnd type="none" w="sm" len="sm"/>
          </a:ln>
        </p:spPr>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TextBox 2"/>
          <p:cNvSpPr txBox="1"/>
          <p:nvPr/>
        </p:nvSpPr>
        <p:spPr>
          <a:xfrm>
            <a:off x="1879987" y="302177"/>
            <a:ext cx="8432028" cy="1069075"/>
          </a:xfrm>
          <a:prstGeom prst="rect">
            <a:avLst/>
          </a:prstGeom>
        </p:spPr>
        <p:txBody>
          <a:bodyPr lIns="0" tIns="0" rIns="0" bIns="0" rtlCol="0" anchor="t">
            <a:spAutoFit/>
          </a:bodyPr>
          <a:lstStyle/>
          <a:p>
            <a:pPr algn="ctr" defTabSz="857250">
              <a:lnSpc>
                <a:spcPts val="4275"/>
              </a:lnSpc>
            </a:pPr>
            <a:r>
              <a:rPr lang="en-US" sz="3563" b="1" spc="36">
                <a:solidFill>
                  <a:srgbClr val="F8FBFD"/>
                </a:solidFill>
                <a:latin typeface="Montserrat Classic Bold"/>
                <a:ea typeface="Montserrat Classic Bold"/>
                <a:cs typeface="Montserrat Classic Bold"/>
                <a:sym typeface="Montserrat Classic Bold"/>
              </a:rPr>
              <a:t>Características del poder Constituyente Originario</a:t>
            </a:r>
          </a:p>
        </p:txBody>
      </p:sp>
      <p:sp>
        <p:nvSpPr>
          <p:cNvPr id="3" name="AutoShape 3"/>
          <p:cNvSpPr/>
          <p:nvPr/>
        </p:nvSpPr>
        <p:spPr>
          <a:xfrm rot="-2700000">
            <a:off x="332563" y="5377556"/>
            <a:ext cx="1419714" cy="1419436"/>
          </a:xfrm>
          <a:prstGeom prst="rect">
            <a:avLst/>
          </a:prstGeom>
          <a:solidFill>
            <a:srgbClr val="97BCC7"/>
          </a:solidFill>
        </p:spPr>
      </p:sp>
      <p:sp>
        <p:nvSpPr>
          <p:cNvPr id="4" name="AutoShape 4"/>
          <p:cNvSpPr/>
          <p:nvPr/>
        </p:nvSpPr>
        <p:spPr>
          <a:xfrm rot="-2700000">
            <a:off x="10366944" y="5507103"/>
            <a:ext cx="975191" cy="1109618"/>
          </a:xfrm>
          <a:prstGeom prst="rect">
            <a:avLst/>
          </a:prstGeom>
          <a:solidFill>
            <a:srgbClr val="F8FBFD"/>
          </a:solidFill>
        </p:spPr>
      </p:sp>
      <p:sp>
        <p:nvSpPr>
          <p:cNvPr id="5" name="AutoShape 5"/>
          <p:cNvSpPr/>
          <p:nvPr/>
        </p:nvSpPr>
        <p:spPr>
          <a:xfrm rot="-2700000">
            <a:off x="843435" y="6815961"/>
            <a:ext cx="1419714" cy="25252"/>
          </a:xfrm>
          <a:prstGeom prst="rect">
            <a:avLst/>
          </a:prstGeom>
          <a:solidFill>
            <a:srgbClr val="F8FBFD"/>
          </a:solidFill>
        </p:spPr>
      </p:sp>
      <p:sp>
        <p:nvSpPr>
          <p:cNvPr id="6" name="AutoShape 6"/>
          <p:cNvSpPr/>
          <p:nvPr/>
        </p:nvSpPr>
        <p:spPr>
          <a:xfrm rot="-2700000">
            <a:off x="12271140" y="6030256"/>
            <a:ext cx="21953" cy="1790130"/>
          </a:xfrm>
          <a:prstGeom prst="rect">
            <a:avLst/>
          </a:prstGeom>
          <a:solidFill>
            <a:srgbClr val="97BCC7"/>
          </a:solidFill>
        </p:spPr>
      </p:sp>
      <p:sp>
        <p:nvSpPr>
          <p:cNvPr id="8" name="AutoShape 8"/>
          <p:cNvSpPr/>
          <p:nvPr/>
        </p:nvSpPr>
        <p:spPr>
          <a:xfrm>
            <a:off x="4242698" y="1543245"/>
            <a:ext cx="3108960" cy="0"/>
          </a:xfrm>
          <a:prstGeom prst="line">
            <a:avLst/>
          </a:prstGeom>
          <a:ln w="38100" cap="flat">
            <a:solidFill>
              <a:srgbClr val="FFFFFF"/>
            </a:solidFill>
            <a:prstDash val="solid"/>
            <a:headEnd type="none" w="sm" len="sm"/>
            <a:tailEnd type="none" w="sm" len="sm"/>
          </a:ln>
        </p:spPr>
      </p:sp>
      <p:grpSp>
        <p:nvGrpSpPr>
          <p:cNvPr id="9" name="Group 9"/>
          <p:cNvGrpSpPr/>
          <p:nvPr/>
        </p:nvGrpSpPr>
        <p:grpSpPr>
          <a:xfrm>
            <a:off x="2064165" y="2950243"/>
            <a:ext cx="8190391" cy="1205202"/>
            <a:chOff x="0" y="0"/>
            <a:chExt cx="11648556" cy="1714065"/>
          </a:xfrm>
        </p:grpSpPr>
        <p:sp>
          <p:nvSpPr>
            <p:cNvPr id="10" name="Freeform 10"/>
            <p:cNvSpPr/>
            <p:nvPr/>
          </p:nvSpPr>
          <p:spPr>
            <a:xfrm>
              <a:off x="0" y="561975"/>
              <a:ext cx="700973" cy="552531"/>
            </a:xfrm>
            <a:custGeom>
              <a:avLst/>
              <a:gdLst/>
              <a:ahLst/>
              <a:cxnLst/>
              <a:rect l="l" t="t" r="r" b="b"/>
              <a:pathLst>
                <a:path w="700973" h="552531">
                  <a:moveTo>
                    <a:pt x="0" y="0"/>
                  </a:moveTo>
                  <a:lnTo>
                    <a:pt x="700973" y="0"/>
                  </a:lnTo>
                  <a:lnTo>
                    <a:pt x="700973" y="552531"/>
                  </a:lnTo>
                  <a:lnTo>
                    <a:pt x="0" y="5525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TextBox 11"/>
            <p:cNvSpPr txBox="1"/>
            <p:nvPr/>
          </p:nvSpPr>
          <p:spPr>
            <a:xfrm>
              <a:off x="1314499" y="0"/>
              <a:ext cx="10334057" cy="1714065"/>
            </a:xfrm>
            <a:prstGeom prst="rect">
              <a:avLst/>
            </a:prstGeom>
          </p:spPr>
          <p:txBody>
            <a:bodyPr lIns="0" tIns="0" rIns="0" bIns="0" rtlCol="0" anchor="t">
              <a:spAutoFit/>
            </a:bodyPr>
            <a:lstStyle/>
            <a:p>
              <a:pPr defTabSz="857250">
                <a:lnSpc>
                  <a:spcPts val="3150"/>
                </a:lnSpc>
              </a:pPr>
              <a:r>
                <a:rPr lang="en-US" sz="2625" b="1" dirty="0" err="1">
                  <a:solidFill>
                    <a:srgbClr val="97BCC7"/>
                  </a:solidFill>
                  <a:latin typeface="Montserrat Classic Bold"/>
                  <a:ea typeface="Montserrat Classic Bold"/>
                  <a:cs typeface="Montserrat Classic Bold"/>
                  <a:sym typeface="Montserrat Classic Bold"/>
                </a:rPr>
                <a:t>Otorga</a:t>
              </a:r>
              <a:r>
                <a:rPr lang="en-US" sz="2625" b="1" dirty="0">
                  <a:solidFill>
                    <a:srgbClr val="97BCC7"/>
                  </a:solidFill>
                  <a:latin typeface="Montserrat Classic Bold"/>
                  <a:ea typeface="Montserrat Classic Bold"/>
                  <a:cs typeface="Montserrat Classic Bold"/>
                  <a:sym typeface="Montserrat Classic Bold"/>
                </a:rPr>
                <a:t> </a:t>
              </a:r>
              <a:r>
                <a:rPr lang="en-US" sz="2625" b="1" dirty="0" err="1">
                  <a:solidFill>
                    <a:srgbClr val="97BCC7"/>
                  </a:solidFill>
                  <a:latin typeface="Montserrat Classic Bold"/>
                  <a:ea typeface="Montserrat Classic Bold"/>
                  <a:cs typeface="Montserrat Classic Bold"/>
                  <a:sym typeface="Montserrat Classic Bold"/>
                </a:rPr>
                <a:t>facultades</a:t>
              </a:r>
              <a:r>
                <a:rPr lang="en-US" sz="2625" b="1" dirty="0">
                  <a:solidFill>
                    <a:srgbClr val="97BCC7"/>
                  </a:solidFill>
                  <a:latin typeface="Montserrat Classic Bold"/>
                  <a:ea typeface="Montserrat Classic Bold"/>
                  <a:cs typeface="Montserrat Classic Bold"/>
                  <a:sym typeface="Montserrat Classic Bold"/>
                </a:rPr>
                <a:t> que </a:t>
              </a:r>
              <a:r>
                <a:rPr lang="en-US" sz="2625" b="1" dirty="0" err="1">
                  <a:solidFill>
                    <a:srgbClr val="97BCC7"/>
                  </a:solidFill>
                  <a:latin typeface="Montserrat Classic Bold"/>
                  <a:ea typeface="Montserrat Classic Bold"/>
                  <a:cs typeface="Montserrat Classic Bold"/>
                  <a:sym typeface="Montserrat Classic Bold"/>
                </a:rPr>
                <a:t>nunca</a:t>
              </a:r>
              <a:r>
                <a:rPr lang="en-US" sz="2625" b="1" dirty="0">
                  <a:solidFill>
                    <a:srgbClr val="97BCC7"/>
                  </a:solidFill>
                  <a:latin typeface="Montserrat Classic Bold"/>
                  <a:ea typeface="Montserrat Classic Bold"/>
                  <a:cs typeface="Montserrat Classic Bold"/>
                  <a:sym typeface="Montserrat Classic Bold"/>
                </a:rPr>
                <a:t> </a:t>
              </a:r>
              <a:r>
                <a:rPr lang="en-US" sz="2625" b="1" dirty="0" err="1">
                  <a:solidFill>
                    <a:srgbClr val="97BCC7"/>
                  </a:solidFill>
                  <a:latin typeface="Montserrat Classic Bold"/>
                  <a:ea typeface="Montserrat Classic Bold"/>
                  <a:cs typeface="Montserrat Classic Bold"/>
                  <a:sym typeface="Montserrat Classic Bold"/>
                </a:rPr>
                <a:t>podrá</a:t>
              </a:r>
              <a:r>
                <a:rPr lang="en-US" sz="2625" b="1" dirty="0">
                  <a:solidFill>
                    <a:srgbClr val="97BCC7"/>
                  </a:solidFill>
                  <a:latin typeface="Montserrat Classic Bold"/>
                  <a:ea typeface="Montserrat Classic Bold"/>
                  <a:cs typeface="Montserrat Classic Bold"/>
                  <a:sym typeface="Montserrat Classic Bold"/>
                </a:rPr>
                <a:t> </a:t>
              </a:r>
              <a:r>
                <a:rPr lang="en-US" sz="2625" b="1" dirty="0" err="1">
                  <a:solidFill>
                    <a:srgbClr val="97BCC7"/>
                  </a:solidFill>
                  <a:latin typeface="Montserrat Classic Bold"/>
                  <a:ea typeface="Montserrat Classic Bold"/>
                  <a:cs typeface="Montserrat Classic Bold"/>
                  <a:sym typeface="Montserrat Classic Bold"/>
                </a:rPr>
                <a:t>ejercitar</a:t>
              </a:r>
              <a:r>
                <a:rPr lang="en-US" sz="2625" b="1" dirty="0">
                  <a:solidFill>
                    <a:srgbClr val="97BCC7"/>
                  </a:solidFill>
                  <a:latin typeface="Montserrat Classic Bold"/>
                  <a:ea typeface="Montserrat Classic Bold"/>
                  <a:cs typeface="Montserrat Classic Bold"/>
                  <a:sym typeface="Montserrat Classic Bold"/>
                </a:rPr>
                <a:t>, no </a:t>
              </a:r>
              <a:r>
                <a:rPr lang="en-US" sz="2625" b="1" dirty="0" err="1">
                  <a:solidFill>
                    <a:srgbClr val="97BCC7"/>
                  </a:solidFill>
                  <a:latin typeface="Montserrat Classic Bold"/>
                  <a:ea typeface="Montserrat Classic Bold"/>
                  <a:cs typeface="Montserrat Classic Bold"/>
                  <a:sym typeface="Montserrat Classic Bold"/>
                </a:rPr>
                <a:t>gobierna</a:t>
              </a:r>
              <a:r>
                <a:rPr lang="en-US" sz="2625" b="1" dirty="0">
                  <a:solidFill>
                    <a:srgbClr val="97BCC7"/>
                  </a:solidFill>
                  <a:latin typeface="Montserrat Classic Bold"/>
                  <a:ea typeface="Montserrat Classic Bold"/>
                  <a:cs typeface="Montserrat Classic Bold"/>
                  <a:sym typeface="Montserrat Classic Bold"/>
                </a:rPr>
                <a:t>, los que </a:t>
              </a:r>
              <a:r>
                <a:rPr lang="en-US" sz="2625" b="1" dirty="0" err="1">
                  <a:solidFill>
                    <a:srgbClr val="97BCC7"/>
                  </a:solidFill>
                  <a:latin typeface="Montserrat Classic Bold"/>
                  <a:ea typeface="Montserrat Classic Bold"/>
                  <a:cs typeface="Montserrat Classic Bold"/>
                  <a:sym typeface="Montserrat Classic Bold"/>
                </a:rPr>
                <a:t>gobierna</a:t>
              </a:r>
              <a:r>
                <a:rPr lang="en-US" sz="2625" b="1" dirty="0">
                  <a:solidFill>
                    <a:srgbClr val="97BCC7"/>
                  </a:solidFill>
                  <a:latin typeface="Montserrat Classic Bold"/>
                  <a:ea typeface="Montserrat Classic Bold"/>
                  <a:cs typeface="Montserrat Classic Bold"/>
                  <a:sym typeface="Montserrat Classic Bold"/>
                </a:rPr>
                <a:t> son los </a:t>
              </a:r>
              <a:r>
                <a:rPr lang="en-US" sz="2625" b="1" dirty="0" err="1">
                  <a:solidFill>
                    <a:srgbClr val="97BCC7"/>
                  </a:solidFill>
                  <a:latin typeface="Montserrat Classic Bold"/>
                  <a:ea typeface="Montserrat Classic Bold"/>
                  <a:cs typeface="Montserrat Classic Bold"/>
                  <a:sym typeface="Montserrat Classic Bold"/>
                </a:rPr>
                <a:t>poderes</a:t>
              </a:r>
              <a:r>
                <a:rPr lang="en-US" sz="2625" b="1" dirty="0">
                  <a:solidFill>
                    <a:srgbClr val="97BCC7"/>
                  </a:solidFill>
                  <a:latin typeface="Montserrat Classic Bold"/>
                  <a:ea typeface="Montserrat Classic Bold"/>
                  <a:cs typeface="Montserrat Classic Bold"/>
                  <a:sym typeface="Montserrat Classic Bold"/>
                </a:rPr>
                <a:t> </a:t>
              </a:r>
              <a:r>
                <a:rPr lang="en-US" sz="2625" b="1" dirty="0" err="1">
                  <a:solidFill>
                    <a:srgbClr val="97BCC7"/>
                  </a:solidFill>
                  <a:latin typeface="Montserrat Classic Bold"/>
                  <a:ea typeface="Montserrat Classic Bold"/>
                  <a:cs typeface="Montserrat Classic Bold"/>
                  <a:sym typeface="Montserrat Classic Bold"/>
                </a:rPr>
                <a:t>constituidos</a:t>
              </a:r>
              <a:endParaRPr lang="en-US" sz="2625" b="1" dirty="0">
                <a:solidFill>
                  <a:srgbClr val="97BCC7"/>
                </a:solidFill>
                <a:latin typeface="Montserrat Classic Bold"/>
                <a:ea typeface="Montserrat Classic Bold"/>
                <a:cs typeface="Montserrat Classic Bold"/>
                <a:sym typeface="Montserrat Classic Bold"/>
              </a:endParaRPr>
            </a:p>
          </p:txBody>
        </p:sp>
      </p:grpSp>
      <p:grpSp>
        <p:nvGrpSpPr>
          <p:cNvPr id="12" name="Group 12"/>
          <p:cNvGrpSpPr/>
          <p:nvPr/>
        </p:nvGrpSpPr>
        <p:grpSpPr>
          <a:xfrm>
            <a:off x="2009735" y="4403550"/>
            <a:ext cx="8190391" cy="396647"/>
            <a:chOff x="0" y="0"/>
            <a:chExt cx="11648556" cy="564121"/>
          </a:xfrm>
        </p:grpSpPr>
        <p:sp>
          <p:nvSpPr>
            <p:cNvPr id="13" name="Freeform 13"/>
            <p:cNvSpPr/>
            <p:nvPr/>
          </p:nvSpPr>
          <p:spPr>
            <a:xfrm>
              <a:off x="0" y="0"/>
              <a:ext cx="700973" cy="552531"/>
            </a:xfrm>
            <a:custGeom>
              <a:avLst/>
              <a:gdLst/>
              <a:ahLst/>
              <a:cxnLst/>
              <a:rect l="l" t="t" r="r" b="b"/>
              <a:pathLst>
                <a:path w="700973" h="552531">
                  <a:moveTo>
                    <a:pt x="0" y="0"/>
                  </a:moveTo>
                  <a:lnTo>
                    <a:pt x="700973" y="0"/>
                  </a:lnTo>
                  <a:lnTo>
                    <a:pt x="700973" y="552531"/>
                  </a:lnTo>
                  <a:lnTo>
                    <a:pt x="0" y="5525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4" name="TextBox 14"/>
            <p:cNvSpPr txBox="1"/>
            <p:nvPr/>
          </p:nvSpPr>
          <p:spPr>
            <a:xfrm>
              <a:off x="1314499" y="0"/>
              <a:ext cx="10334057" cy="564121"/>
            </a:xfrm>
            <a:prstGeom prst="rect">
              <a:avLst/>
            </a:prstGeom>
          </p:spPr>
          <p:txBody>
            <a:bodyPr lIns="0" tIns="0" rIns="0" bIns="0" rtlCol="0" anchor="t">
              <a:spAutoFit/>
            </a:bodyPr>
            <a:lstStyle/>
            <a:p>
              <a:pPr defTabSz="857250">
                <a:lnSpc>
                  <a:spcPts val="3150"/>
                </a:lnSpc>
              </a:pPr>
              <a:r>
                <a:rPr lang="en-US" sz="2625" b="1" dirty="0">
                  <a:solidFill>
                    <a:srgbClr val="97BCC7"/>
                  </a:solidFill>
                  <a:latin typeface="Montserrat Classic Bold"/>
                  <a:ea typeface="Montserrat Classic Bold"/>
                  <a:cs typeface="Montserrat Classic Bold"/>
                  <a:sym typeface="Montserrat Classic Bold"/>
                </a:rPr>
                <a:t>No </a:t>
              </a:r>
              <a:r>
                <a:rPr lang="en-US" sz="2625" b="1" dirty="0" err="1">
                  <a:solidFill>
                    <a:srgbClr val="97BCC7"/>
                  </a:solidFill>
                  <a:latin typeface="Montserrat Classic Bold"/>
                  <a:ea typeface="Montserrat Classic Bold"/>
                  <a:cs typeface="Montserrat Classic Bold"/>
                  <a:sym typeface="Montserrat Classic Bold"/>
                </a:rPr>
                <a:t>está</a:t>
              </a:r>
              <a:r>
                <a:rPr lang="en-US" sz="2625" b="1" dirty="0">
                  <a:solidFill>
                    <a:srgbClr val="97BCC7"/>
                  </a:solidFill>
                  <a:latin typeface="Montserrat Classic Bold"/>
                  <a:ea typeface="Montserrat Classic Bold"/>
                  <a:cs typeface="Montserrat Classic Bold"/>
                  <a:sym typeface="Montserrat Classic Bold"/>
                </a:rPr>
                <a:t> </a:t>
              </a:r>
              <a:r>
                <a:rPr lang="en-US" sz="2625" b="1" dirty="0" err="1">
                  <a:solidFill>
                    <a:srgbClr val="97BCC7"/>
                  </a:solidFill>
                  <a:latin typeface="Montserrat Classic Bold"/>
                  <a:ea typeface="Montserrat Classic Bold"/>
                  <a:cs typeface="Montserrat Classic Bold"/>
                  <a:sym typeface="Montserrat Classic Bold"/>
                </a:rPr>
                <a:t>sujeto</a:t>
              </a:r>
              <a:r>
                <a:rPr lang="en-US" sz="2625" b="1" dirty="0">
                  <a:solidFill>
                    <a:srgbClr val="97BCC7"/>
                  </a:solidFill>
                  <a:latin typeface="Montserrat Classic Bold"/>
                  <a:ea typeface="Montserrat Classic Bold"/>
                  <a:cs typeface="Montserrat Classic Bold"/>
                  <a:sym typeface="Montserrat Classic Bold"/>
                </a:rPr>
                <a:t> a </a:t>
              </a:r>
              <a:r>
                <a:rPr lang="en-US" sz="2625" b="1" dirty="0" err="1">
                  <a:solidFill>
                    <a:srgbClr val="97BCC7"/>
                  </a:solidFill>
                  <a:latin typeface="Montserrat Classic Bold"/>
                  <a:ea typeface="Montserrat Classic Bold"/>
                  <a:cs typeface="Montserrat Classic Bold"/>
                  <a:sym typeface="Montserrat Classic Bold"/>
                </a:rPr>
                <a:t>ninguna</a:t>
              </a:r>
              <a:r>
                <a:rPr lang="en-US" sz="2625" b="1" dirty="0">
                  <a:solidFill>
                    <a:srgbClr val="97BCC7"/>
                  </a:solidFill>
                  <a:latin typeface="Montserrat Classic Bold"/>
                  <a:ea typeface="Montserrat Classic Bold"/>
                  <a:cs typeface="Montserrat Classic Bold"/>
                  <a:sym typeface="Montserrat Classic Bold"/>
                </a:rPr>
                <a:t> </a:t>
              </a:r>
              <a:r>
                <a:rPr lang="en-US" sz="2625" b="1" dirty="0" err="1">
                  <a:solidFill>
                    <a:srgbClr val="97BCC7"/>
                  </a:solidFill>
                  <a:latin typeface="Montserrat Classic Bold"/>
                  <a:ea typeface="Montserrat Classic Bold"/>
                  <a:cs typeface="Montserrat Classic Bold"/>
                  <a:sym typeface="Montserrat Classic Bold"/>
                </a:rPr>
                <a:t>regulación</a:t>
              </a:r>
              <a:endParaRPr lang="en-US" sz="2625" b="1" dirty="0">
                <a:solidFill>
                  <a:srgbClr val="97BCC7"/>
                </a:solidFill>
                <a:latin typeface="Montserrat Classic Bold"/>
                <a:ea typeface="Montserrat Classic Bold"/>
                <a:cs typeface="Montserrat Classic Bold"/>
                <a:sym typeface="Montserrat Classic Bold"/>
              </a:endParaRPr>
            </a:p>
          </p:txBody>
        </p:sp>
      </p:grpSp>
      <p:grpSp>
        <p:nvGrpSpPr>
          <p:cNvPr id="15" name="Group 15"/>
          <p:cNvGrpSpPr/>
          <p:nvPr/>
        </p:nvGrpSpPr>
        <p:grpSpPr>
          <a:xfrm>
            <a:off x="1940059" y="4937509"/>
            <a:ext cx="8190391" cy="396647"/>
            <a:chOff x="0" y="0"/>
            <a:chExt cx="11648556" cy="564121"/>
          </a:xfrm>
        </p:grpSpPr>
        <p:sp>
          <p:nvSpPr>
            <p:cNvPr id="16" name="Freeform 16"/>
            <p:cNvSpPr/>
            <p:nvPr/>
          </p:nvSpPr>
          <p:spPr>
            <a:xfrm>
              <a:off x="0" y="0"/>
              <a:ext cx="700973" cy="552531"/>
            </a:xfrm>
            <a:custGeom>
              <a:avLst/>
              <a:gdLst/>
              <a:ahLst/>
              <a:cxnLst/>
              <a:rect l="l" t="t" r="r" b="b"/>
              <a:pathLst>
                <a:path w="700973" h="552531">
                  <a:moveTo>
                    <a:pt x="0" y="0"/>
                  </a:moveTo>
                  <a:lnTo>
                    <a:pt x="700973" y="0"/>
                  </a:lnTo>
                  <a:lnTo>
                    <a:pt x="700973" y="552531"/>
                  </a:lnTo>
                  <a:lnTo>
                    <a:pt x="0" y="5525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7" name="TextBox 17"/>
            <p:cNvSpPr txBox="1"/>
            <p:nvPr/>
          </p:nvSpPr>
          <p:spPr>
            <a:xfrm>
              <a:off x="1314499" y="0"/>
              <a:ext cx="10334057" cy="564121"/>
            </a:xfrm>
            <a:prstGeom prst="rect">
              <a:avLst/>
            </a:prstGeom>
          </p:spPr>
          <p:txBody>
            <a:bodyPr lIns="0" tIns="0" rIns="0" bIns="0" rtlCol="0" anchor="t">
              <a:spAutoFit/>
            </a:bodyPr>
            <a:lstStyle/>
            <a:p>
              <a:pPr defTabSz="857250">
                <a:lnSpc>
                  <a:spcPts val="3150"/>
                </a:lnSpc>
              </a:pPr>
              <a:r>
                <a:rPr lang="es-PA" sz="2625" b="1" dirty="0">
                  <a:solidFill>
                    <a:srgbClr val="97BCC7"/>
                  </a:solidFill>
                  <a:latin typeface="Montserrat Classic Bold"/>
                  <a:ea typeface="Montserrat Classic Bold"/>
                  <a:cs typeface="Montserrat Classic Bold"/>
                  <a:sym typeface="Montserrat Classic Bold"/>
                </a:rPr>
                <a:t>Supremacía absoluta</a:t>
              </a:r>
            </a:p>
          </p:txBody>
        </p:sp>
      </p:grpSp>
      <p:grpSp>
        <p:nvGrpSpPr>
          <p:cNvPr id="18" name="Group 18"/>
          <p:cNvGrpSpPr/>
          <p:nvPr/>
        </p:nvGrpSpPr>
        <p:grpSpPr>
          <a:xfrm>
            <a:off x="2009735" y="5600538"/>
            <a:ext cx="8190391" cy="396647"/>
            <a:chOff x="0" y="0"/>
            <a:chExt cx="11648556" cy="564121"/>
          </a:xfrm>
        </p:grpSpPr>
        <p:sp>
          <p:nvSpPr>
            <p:cNvPr id="19" name="Freeform 19"/>
            <p:cNvSpPr/>
            <p:nvPr/>
          </p:nvSpPr>
          <p:spPr>
            <a:xfrm>
              <a:off x="0" y="0"/>
              <a:ext cx="700973" cy="552531"/>
            </a:xfrm>
            <a:custGeom>
              <a:avLst/>
              <a:gdLst/>
              <a:ahLst/>
              <a:cxnLst/>
              <a:rect l="l" t="t" r="r" b="b"/>
              <a:pathLst>
                <a:path w="700973" h="552531">
                  <a:moveTo>
                    <a:pt x="0" y="0"/>
                  </a:moveTo>
                  <a:lnTo>
                    <a:pt x="700973" y="0"/>
                  </a:lnTo>
                  <a:lnTo>
                    <a:pt x="700973" y="552531"/>
                  </a:lnTo>
                  <a:lnTo>
                    <a:pt x="0" y="5525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0" name="TextBox 20"/>
            <p:cNvSpPr txBox="1"/>
            <p:nvPr/>
          </p:nvSpPr>
          <p:spPr>
            <a:xfrm>
              <a:off x="1314499" y="0"/>
              <a:ext cx="10334057" cy="564121"/>
            </a:xfrm>
            <a:prstGeom prst="rect">
              <a:avLst/>
            </a:prstGeom>
          </p:spPr>
          <p:txBody>
            <a:bodyPr lIns="0" tIns="0" rIns="0" bIns="0" rtlCol="0" anchor="t">
              <a:spAutoFit/>
            </a:bodyPr>
            <a:lstStyle/>
            <a:p>
              <a:pPr defTabSz="857250">
                <a:lnSpc>
                  <a:spcPts val="3150"/>
                </a:lnSpc>
              </a:pPr>
              <a:r>
                <a:rPr lang="es-PA" sz="2625" b="1" dirty="0">
                  <a:solidFill>
                    <a:srgbClr val="97BCC7"/>
                  </a:solidFill>
                  <a:latin typeface="Montserrat Classic Bold"/>
                  <a:ea typeface="Montserrat Classic Bold"/>
                  <a:cs typeface="Montserrat Classic Bold"/>
                  <a:sym typeface="Montserrat Classic Bold"/>
                </a:rPr>
                <a:t>Efímero y Transitorio</a:t>
              </a:r>
            </a:p>
          </p:txBody>
        </p:sp>
      </p:grpSp>
      <p:grpSp>
        <p:nvGrpSpPr>
          <p:cNvPr id="21" name="Group 21"/>
          <p:cNvGrpSpPr/>
          <p:nvPr/>
        </p:nvGrpSpPr>
        <p:grpSpPr>
          <a:xfrm>
            <a:off x="2046211" y="2349722"/>
            <a:ext cx="8190391" cy="396647"/>
            <a:chOff x="0" y="0"/>
            <a:chExt cx="11648556" cy="564121"/>
          </a:xfrm>
        </p:grpSpPr>
        <p:sp>
          <p:nvSpPr>
            <p:cNvPr id="22" name="Freeform 22"/>
            <p:cNvSpPr/>
            <p:nvPr/>
          </p:nvSpPr>
          <p:spPr>
            <a:xfrm>
              <a:off x="0" y="0"/>
              <a:ext cx="700973" cy="552531"/>
            </a:xfrm>
            <a:custGeom>
              <a:avLst/>
              <a:gdLst/>
              <a:ahLst/>
              <a:cxnLst/>
              <a:rect l="l" t="t" r="r" b="b"/>
              <a:pathLst>
                <a:path w="700973" h="552531">
                  <a:moveTo>
                    <a:pt x="0" y="0"/>
                  </a:moveTo>
                  <a:lnTo>
                    <a:pt x="700973" y="0"/>
                  </a:lnTo>
                  <a:lnTo>
                    <a:pt x="700973" y="552531"/>
                  </a:lnTo>
                  <a:lnTo>
                    <a:pt x="0" y="5525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3" name="TextBox 23"/>
            <p:cNvSpPr txBox="1"/>
            <p:nvPr/>
          </p:nvSpPr>
          <p:spPr>
            <a:xfrm>
              <a:off x="1314499" y="0"/>
              <a:ext cx="10334057" cy="564121"/>
            </a:xfrm>
            <a:prstGeom prst="rect">
              <a:avLst/>
            </a:prstGeom>
          </p:spPr>
          <p:txBody>
            <a:bodyPr lIns="0" tIns="0" rIns="0" bIns="0" rtlCol="0" anchor="t">
              <a:spAutoFit/>
            </a:bodyPr>
            <a:lstStyle/>
            <a:p>
              <a:pPr defTabSz="857250">
                <a:lnSpc>
                  <a:spcPts val="3150"/>
                </a:lnSpc>
              </a:pPr>
              <a:r>
                <a:rPr lang="en-US" sz="2625" b="1" dirty="0" err="1">
                  <a:solidFill>
                    <a:srgbClr val="97BCC7"/>
                  </a:solidFill>
                  <a:latin typeface="Montserrat Classic Bold"/>
                  <a:ea typeface="Montserrat Classic Bold"/>
                  <a:cs typeface="Montserrat Classic Bold"/>
                  <a:sym typeface="Montserrat Classic Bold"/>
                </a:rPr>
                <a:t>Posee</a:t>
              </a:r>
              <a:r>
                <a:rPr lang="en-US" sz="2625" b="1" dirty="0">
                  <a:solidFill>
                    <a:srgbClr val="97BCC7"/>
                  </a:solidFill>
                  <a:latin typeface="Montserrat Classic Bold"/>
                  <a:ea typeface="Montserrat Classic Bold"/>
                  <a:cs typeface="Montserrat Classic Bold"/>
                  <a:sym typeface="Montserrat Classic Bold"/>
                </a:rPr>
                <a:t> la </a:t>
              </a:r>
              <a:r>
                <a:rPr lang="en-US" sz="2625" b="1" dirty="0" err="1">
                  <a:solidFill>
                    <a:srgbClr val="97BCC7"/>
                  </a:solidFill>
                  <a:latin typeface="Montserrat Classic Bold"/>
                  <a:ea typeface="Montserrat Classic Bold"/>
                  <a:cs typeface="Montserrat Classic Bold"/>
                  <a:sym typeface="Montserrat Classic Bold"/>
                </a:rPr>
                <a:t>verdadera</a:t>
              </a:r>
              <a:r>
                <a:rPr lang="en-US" sz="2625" b="1" dirty="0">
                  <a:solidFill>
                    <a:srgbClr val="97BCC7"/>
                  </a:solidFill>
                  <a:latin typeface="Montserrat Classic Bold"/>
                  <a:ea typeface="Montserrat Classic Bold"/>
                  <a:cs typeface="Montserrat Classic Bold"/>
                  <a:sym typeface="Montserrat Classic Bold"/>
                </a:rPr>
                <a:t> </a:t>
              </a:r>
              <a:r>
                <a:rPr lang="en-US" sz="2625" b="1" dirty="0" err="1">
                  <a:solidFill>
                    <a:srgbClr val="97BCC7"/>
                  </a:solidFill>
                  <a:latin typeface="Montserrat Classic Bold"/>
                  <a:ea typeface="Montserrat Classic Bold"/>
                  <a:cs typeface="Montserrat Classic Bold"/>
                  <a:sym typeface="Montserrat Classic Bold"/>
                </a:rPr>
                <a:t>soberanía</a:t>
              </a:r>
              <a:r>
                <a:rPr lang="en-US" sz="2625" b="1" dirty="0">
                  <a:solidFill>
                    <a:srgbClr val="97BCC7"/>
                  </a:solidFill>
                  <a:latin typeface="Montserrat Classic Bold"/>
                  <a:ea typeface="Montserrat Classic Bold"/>
                  <a:cs typeface="Montserrat Classic Bold"/>
                  <a:sym typeface="Montserrat Classic Bold"/>
                </a:rPr>
                <a:t> y la </a:t>
              </a:r>
              <a:r>
                <a:rPr lang="en-US" sz="2625" b="1" dirty="0" err="1">
                  <a:solidFill>
                    <a:srgbClr val="97BCC7"/>
                  </a:solidFill>
                  <a:latin typeface="Montserrat Classic Bold"/>
                  <a:ea typeface="Montserrat Classic Bold"/>
                  <a:cs typeface="Montserrat Classic Bold"/>
                  <a:sym typeface="Montserrat Classic Bold"/>
                </a:rPr>
                <a:t>ejerce</a:t>
              </a:r>
              <a:endParaRPr lang="en-US" sz="2625" b="1" dirty="0">
                <a:solidFill>
                  <a:srgbClr val="97BCC7"/>
                </a:solidFill>
                <a:latin typeface="Montserrat Classic Bold"/>
                <a:ea typeface="Montserrat Classic Bold"/>
                <a:cs typeface="Montserrat Classic Bold"/>
                <a:sym typeface="Montserrat Classic Bold"/>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Freeform 2"/>
          <p:cNvSpPr/>
          <p:nvPr/>
        </p:nvSpPr>
        <p:spPr>
          <a:xfrm>
            <a:off x="2279335" y="1874769"/>
            <a:ext cx="492872" cy="388499"/>
          </a:xfrm>
          <a:custGeom>
            <a:avLst/>
            <a:gdLst/>
            <a:ahLst/>
            <a:cxnLst/>
            <a:rect l="l" t="t" r="r" b="b"/>
            <a:pathLst>
              <a:path w="525730" h="414399">
                <a:moveTo>
                  <a:pt x="0" y="0"/>
                </a:moveTo>
                <a:lnTo>
                  <a:pt x="525729" y="0"/>
                </a:lnTo>
                <a:lnTo>
                  <a:pt x="525729" y="414398"/>
                </a:lnTo>
                <a:lnTo>
                  <a:pt x="0" y="414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264727" y="1874769"/>
            <a:ext cx="492872" cy="388499"/>
          </a:xfrm>
          <a:custGeom>
            <a:avLst/>
            <a:gdLst/>
            <a:ahLst/>
            <a:cxnLst/>
            <a:rect l="l" t="t" r="r" b="b"/>
            <a:pathLst>
              <a:path w="525730" h="414399">
                <a:moveTo>
                  <a:pt x="0" y="0"/>
                </a:moveTo>
                <a:lnTo>
                  <a:pt x="525729" y="0"/>
                </a:lnTo>
                <a:lnTo>
                  <a:pt x="525729" y="414398"/>
                </a:lnTo>
                <a:lnTo>
                  <a:pt x="0" y="414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2988422" y="1982427"/>
            <a:ext cx="5556330" cy="384464"/>
          </a:xfrm>
          <a:prstGeom prst="rect">
            <a:avLst/>
          </a:prstGeom>
        </p:spPr>
        <p:txBody>
          <a:bodyPr lIns="0" tIns="0" rIns="0" bIns="0" rtlCol="0" anchor="t">
            <a:spAutoFit/>
          </a:bodyPr>
          <a:lstStyle/>
          <a:p>
            <a:pPr defTabSz="857250">
              <a:lnSpc>
                <a:spcPts val="3150"/>
              </a:lnSpc>
            </a:pPr>
            <a:r>
              <a:rPr lang="en-US" sz="2625" b="1">
                <a:solidFill>
                  <a:srgbClr val="97BCC7"/>
                </a:solidFill>
                <a:latin typeface="Montserrat Classic Bold"/>
                <a:ea typeface="Montserrat Classic Bold"/>
                <a:cs typeface="Montserrat Classic Bold"/>
                <a:sym typeface="Montserrat Classic Bold"/>
              </a:rPr>
              <a:t>Constituyente</a:t>
            </a:r>
          </a:p>
        </p:txBody>
      </p:sp>
      <p:sp>
        <p:nvSpPr>
          <p:cNvPr id="5" name="AutoShape 5"/>
          <p:cNvSpPr/>
          <p:nvPr/>
        </p:nvSpPr>
        <p:spPr>
          <a:xfrm rot="-2700000">
            <a:off x="332563" y="5377556"/>
            <a:ext cx="1419714" cy="1419436"/>
          </a:xfrm>
          <a:prstGeom prst="rect">
            <a:avLst/>
          </a:prstGeom>
          <a:solidFill>
            <a:srgbClr val="97BCC7"/>
          </a:solidFill>
        </p:spPr>
      </p:sp>
      <p:sp>
        <p:nvSpPr>
          <p:cNvPr id="6" name="AutoShape 6"/>
          <p:cNvSpPr/>
          <p:nvPr/>
        </p:nvSpPr>
        <p:spPr>
          <a:xfrm rot="-2700000">
            <a:off x="10366944" y="5507103"/>
            <a:ext cx="975191" cy="1109618"/>
          </a:xfrm>
          <a:prstGeom prst="rect">
            <a:avLst/>
          </a:prstGeom>
          <a:solidFill>
            <a:srgbClr val="F8FBFD"/>
          </a:solidFill>
        </p:spPr>
      </p:sp>
      <p:sp>
        <p:nvSpPr>
          <p:cNvPr id="7" name="AutoShape 7"/>
          <p:cNvSpPr/>
          <p:nvPr/>
        </p:nvSpPr>
        <p:spPr>
          <a:xfrm rot="-2700000">
            <a:off x="843435" y="6815961"/>
            <a:ext cx="1419714" cy="25252"/>
          </a:xfrm>
          <a:prstGeom prst="rect">
            <a:avLst/>
          </a:prstGeom>
          <a:solidFill>
            <a:srgbClr val="F8FBFD"/>
          </a:solidFill>
        </p:spPr>
      </p:sp>
      <p:sp>
        <p:nvSpPr>
          <p:cNvPr id="8" name="AutoShape 8"/>
          <p:cNvSpPr/>
          <p:nvPr/>
        </p:nvSpPr>
        <p:spPr>
          <a:xfrm rot="-2700000">
            <a:off x="12271140" y="6030256"/>
            <a:ext cx="21953" cy="1790130"/>
          </a:xfrm>
          <a:prstGeom prst="rect">
            <a:avLst/>
          </a:prstGeom>
          <a:solidFill>
            <a:srgbClr val="97BCC7"/>
          </a:solidFill>
        </p:spPr>
      </p:sp>
      <p:sp>
        <p:nvSpPr>
          <p:cNvPr id="9" name="AutoShape 9"/>
          <p:cNvSpPr/>
          <p:nvPr/>
        </p:nvSpPr>
        <p:spPr>
          <a:xfrm>
            <a:off x="5738808" y="1875088"/>
            <a:ext cx="27779" cy="3819029"/>
          </a:xfrm>
          <a:prstGeom prst="line">
            <a:avLst/>
          </a:prstGeom>
          <a:ln w="38100" cap="flat">
            <a:solidFill>
              <a:srgbClr val="FFFFFF"/>
            </a:solidFill>
            <a:prstDash val="solid"/>
            <a:headEnd type="none" w="sm" len="sm"/>
            <a:tailEnd type="none" w="sm" len="sm"/>
          </a:ln>
        </p:spPr>
      </p:sp>
      <p:sp>
        <p:nvSpPr>
          <p:cNvPr id="10" name="TextBox 10"/>
          <p:cNvSpPr txBox="1"/>
          <p:nvPr/>
        </p:nvSpPr>
        <p:spPr>
          <a:xfrm>
            <a:off x="2525771" y="88217"/>
            <a:ext cx="7140458" cy="1620508"/>
          </a:xfrm>
          <a:prstGeom prst="rect">
            <a:avLst/>
          </a:prstGeom>
        </p:spPr>
        <p:txBody>
          <a:bodyPr lIns="0" tIns="0" rIns="0" bIns="0" rtlCol="0" anchor="t">
            <a:spAutoFit/>
          </a:bodyPr>
          <a:lstStyle/>
          <a:p>
            <a:pPr algn="ctr" defTabSz="857250">
              <a:lnSpc>
                <a:spcPts val="4275"/>
              </a:lnSpc>
            </a:pPr>
            <a:r>
              <a:rPr lang="en-US" sz="3563" b="1" spc="36" dirty="0" err="1">
                <a:solidFill>
                  <a:srgbClr val="F8FBFD"/>
                </a:solidFill>
                <a:latin typeface="Montserrat Classic Bold"/>
                <a:ea typeface="Montserrat Classic Bold"/>
                <a:cs typeface="Montserrat Classic Bold"/>
                <a:sym typeface="Montserrat Classic Bold"/>
              </a:rPr>
              <a:t>Poder</a:t>
            </a:r>
            <a:r>
              <a:rPr lang="en-US" sz="3563" b="1" spc="36" dirty="0">
                <a:solidFill>
                  <a:srgbClr val="F8FBFD"/>
                </a:solidFill>
                <a:latin typeface="Montserrat Classic Bold"/>
                <a:ea typeface="Montserrat Classic Bold"/>
                <a:cs typeface="Montserrat Classic Bold"/>
                <a:sym typeface="Montserrat Classic Bold"/>
              </a:rPr>
              <a:t> </a:t>
            </a:r>
            <a:r>
              <a:rPr lang="en-US" sz="3563" b="1" spc="36" dirty="0" err="1">
                <a:solidFill>
                  <a:srgbClr val="F8FBFD"/>
                </a:solidFill>
                <a:latin typeface="Montserrat Classic Bold"/>
                <a:ea typeface="Montserrat Classic Bold"/>
                <a:cs typeface="Montserrat Classic Bold"/>
                <a:sym typeface="Montserrat Classic Bold"/>
              </a:rPr>
              <a:t>Constituyente</a:t>
            </a:r>
            <a:endParaRPr lang="en-US" sz="3563" b="1" spc="36" dirty="0">
              <a:solidFill>
                <a:srgbClr val="F8FBFD"/>
              </a:solidFill>
              <a:latin typeface="Montserrat Classic Bold"/>
              <a:ea typeface="Montserrat Classic Bold"/>
              <a:cs typeface="Montserrat Classic Bold"/>
              <a:sym typeface="Montserrat Classic Bold"/>
            </a:endParaRPr>
          </a:p>
          <a:p>
            <a:pPr algn="ctr" defTabSz="857250">
              <a:lnSpc>
                <a:spcPts val="4275"/>
              </a:lnSpc>
            </a:pPr>
            <a:r>
              <a:rPr lang="en-US" sz="3563" b="1" spc="36" dirty="0">
                <a:solidFill>
                  <a:srgbClr val="F8FBFD"/>
                </a:solidFill>
                <a:latin typeface="Montserrat Classic Bold"/>
                <a:ea typeface="Montserrat Classic Bold"/>
                <a:cs typeface="Montserrat Classic Bold"/>
                <a:sym typeface="Montserrat Classic Bold"/>
              </a:rPr>
              <a:t>VS</a:t>
            </a:r>
          </a:p>
          <a:p>
            <a:pPr algn="ctr" defTabSz="857250">
              <a:lnSpc>
                <a:spcPts val="4275"/>
              </a:lnSpc>
            </a:pPr>
            <a:r>
              <a:rPr lang="en-US" sz="3563" b="1" spc="36" dirty="0" err="1">
                <a:solidFill>
                  <a:srgbClr val="F8FBFD"/>
                </a:solidFill>
                <a:latin typeface="Montserrat Classic Bold"/>
                <a:ea typeface="Montserrat Classic Bold"/>
                <a:cs typeface="Montserrat Classic Bold"/>
                <a:sym typeface="Montserrat Classic Bold"/>
              </a:rPr>
              <a:t>Poder</a:t>
            </a:r>
            <a:r>
              <a:rPr lang="en-US" sz="3563" b="1" spc="36" dirty="0">
                <a:solidFill>
                  <a:srgbClr val="F8FBFD"/>
                </a:solidFill>
                <a:latin typeface="Montserrat Classic Bold"/>
                <a:ea typeface="Montserrat Classic Bold"/>
                <a:cs typeface="Montserrat Classic Bold"/>
                <a:sym typeface="Montserrat Classic Bold"/>
              </a:rPr>
              <a:t> </a:t>
            </a:r>
            <a:r>
              <a:rPr lang="en-US" sz="3563" b="1" spc="36" dirty="0" err="1">
                <a:solidFill>
                  <a:srgbClr val="F8FBFD"/>
                </a:solidFill>
                <a:latin typeface="Montserrat Classic Bold"/>
                <a:ea typeface="Montserrat Classic Bold"/>
                <a:cs typeface="Montserrat Classic Bold"/>
                <a:sym typeface="Montserrat Classic Bold"/>
              </a:rPr>
              <a:t>constituído</a:t>
            </a:r>
            <a:endParaRPr lang="en-US" sz="3563" b="1" spc="36" dirty="0">
              <a:solidFill>
                <a:srgbClr val="F8FBFD"/>
              </a:solidFill>
              <a:latin typeface="Montserrat Classic Bold"/>
              <a:ea typeface="Montserrat Classic Bold"/>
              <a:cs typeface="Montserrat Classic Bold"/>
              <a:sym typeface="Montserrat Classic Bold"/>
            </a:endParaRPr>
          </a:p>
        </p:txBody>
      </p:sp>
      <p:sp>
        <p:nvSpPr>
          <p:cNvPr id="11" name="TextBox 11"/>
          <p:cNvSpPr txBox="1"/>
          <p:nvPr/>
        </p:nvSpPr>
        <p:spPr>
          <a:xfrm>
            <a:off x="7264108" y="1948392"/>
            <a:ext cx="5436185" cy="384464"/>
          </a:xfrm>
          <a:prstGeom prst="rect">
            <a:avLst/>
          </a:prstGeom>
        </p:spPr>
        <p:txBody>
          <a:bodyPr lIns="0" tIns="0" rIns="0" bIns="0" rtlCol="0" anchor="t">
            <a:spAutoFit/>
          </a:bodyPr>
          <a:lstStyle/>
          <a:p>
            <a:pPr defTabSz="857250">
              <a:lnSpc>
                <a:spcPts val="3150"/>
              </a:lnSpc>
            </a:pPr>
            <a:r>
              <a:rPr lang="en-US" sz="2625" b="1" dirty="0" err="1">
                <a:solidFill>
                  <a:srgbClr val="97BCC7"/>
                </a:solidFill>
                <a:latin typeface="Montserrat Classic Bold"/>
                <a:ea typeface="Montserrat Classic Bold"/>
                <a:cs typeface="Montserrat Classic Bold"/>
                <a:sym typeface="Montserrat Classic Bold"/>
              </a:rPr>
              <a:t>Constituído</a:t>
            </a:r>
            <a:endParaRPr lang="en-US" sz="2625" b="1" dirty="0">
              <a:solidFill>
                <a:srgbClr val="97BCC7"/>
              </a:solidFill>
              <a:latin typeface="Montserrat Classic Bold"/>
              <a:ea typeface="Montserrat Classic Bold"/>
              <a:cs typeface="Montserrat Classic Bold"/>
              <a:sym typeface="Montserrat Classic Bold"/>
            </a:endParaRPr>
          </a:p>
        </p:txBody>
      </p:sp>
      <p:sp>
        <p:nvSpPr>
          <p:cNvPr id="13" name="TextBox 13"/>
          <p:cNvSpPr txBox="1"/>
          <p:nvPr/>
        </p:nvSpPr>
        <p:spPr>
          <a:xfrm>
            <a:off x="1936063" y="2832901"/>
            <a:ext cx="3733937" cy="2533963"/>
          </a:xfrm>
          <a:prstGeom prst="rect">
            <a:avLst/>
          </a:prstGeom>
        </p:spPr>
        <p:txBody>
          <a:bodyPr lIns="0" tIns="0" rIns="0" bIns="0" rtlCol="0" anchor="t">
            <a:spAutoFit/>
          </a:bodyPr>
          <a:lstStyle/>
          <a:p>
            <a:pPr marL="364331" lvl="1" indent="-182166" defTabSz="857250">
              <a:lnSpc>
                <a:spcPts val="2531"/>
              </a:lnSpc>
              <a:buFont typeface="Arial"/>
              <a:buChar char="•"/>
            </a:pPr>
            <a:r>
              <a:rPr lang="en-US" sz="1688" b="1" spc="17">
                <a:solidFill>
                  <a:srgbClr val="F6F6F6"/>
                </a:solidFill>
                <a:latin typeface="Montserrat Light Bold"/>
                <a:ea typeface="Montserrat Light Bold"/>
                <a:cs typeface="Montserrat Light Bold"/>
                <a:sym typeface="Montserrat Light Bold"/>
              </a:rPr>
              <a:t>Poder Origen - nace primero</a:t>
            </a:r>
          </a:p>
          <a:p>
            <a:pPr marL="364331" lvl="1" indent="-182166" defTabSz="857250">
              <a:lnSpc>
                <a:spcPts val="2531"/>
              </a:lnSpc>
              <a:buFont typeface="Arial"/>
              <a:buChar char="•"/>
            </a:pPr>
            <a:r>
              <a:rPr lang="en-US" sz="1688" b="1" spc="17">
                <a:solidFill>
                  <a:srgbClr val="F6F6F6"/>
                </a:solidFill>
                <a:latin typeface="Montserrat Light Bold"/>
                <a:ea typeface="Montserrat Light Bold"/>
                <a:cs typeface="Montserrat Light Bold"/>
                <a:sym typeface="Montserrat Light Bold"/>
              </a:rPr>
              <a:t>Control jurídico</a:t>
            </a:r>
          </a:p>
          <a:p>
            <a:pPr marL="364331" lvl="1" indent="-182166" defTabSz="857250">
              <a:lnSpc>
                <a:spcPts val="2531"/>
              </a:lnSpc>
              <a:buFont typeface="Arial"/>
              <a:buChar char="•"/>
            </a:pPr>
            <a:r>
              <a:rPr lang="en-US" sz="1688" b="1" spc="17">
                <a:solidFill>
                  <a:srgbClr val="F6F6F6"/>
                </a:solidFill>
                <a:latin typeface="Montserrat Light Bold"/>
                <a:ea typeface="Montserrat Light Bold"/>
                <a:cs typeface="Montserrat Light Bold"/>
                <a:sym typeface="Montserrat Light Bold"/>
              </a:rPr>
              <a:t>Supremacía</a:t>
            </a:r>
          </a:p>
          <a:p>
            <a:pPr marL="364331" lvl="1" indent="-182166" defTabSz="857250">
              <a:lnSpc>
                <a:spcPts val="2531"/>
              </a:lnSpc>
              <a:buFont typeface="Arial"/>
              <a:buChar char="•"/>
            </a:pPr>
            <a:r>
              <a:rPr lang="en-US" sz="1688" b="1" spc="17">
                <a:solidFill>
                  <a:srgbClr val="F6F6F6"/>
                </a:solidFill>
                <a:latin typeface="Montserrat Light Bold"/>
                <a:ea typeface="Montserrat Light Bold"/>
                <a:cs typeface="Montserrat Light Bold"/>
                <a:sym typeface="Montserrat Light Bold"/>
              </a:rPr>
              <a:t>Poder ilimitado</a:t>
            </a:r>
          </a:p>
          <a:p>
            <a:pPr marL="364331" lvl="1" indent="-182166" defTabSz="857250">
              <a:lnSpc>
                <a:spcPts val="2531"/>
              </a:lnSpc>
              <a:buFont typeface="Arial"/>
              <a:buChar char="•"/>
            </a:pPr>
            <a:r>
              <a:rPr lang="en-US" sz="1688" b="1" spc="17">
                <a:solidFill>
                  <a:srgbClr val="F6F6F6"/>
                </a:solidFill>
                <a:latin typeface="Montserrat Light Bold"/>
                <a:ea typeface="Montserrat Light Bold"/>
                <a:cs typeface="Montserrat Light Bold"/>
                <a:sym typeface="Montserrat Light Bold"/>
              </a:rPr>
              <a:t>Efímero</a:t>
            </a:r>
          </a:p>
          <a:p>
            <a:pPr marL="364331" lvl="1" indent="-182166" defTabSz="857250">
              <a:lnSpc>
                <a:spcPts val="2531"/>
              </a:lnSpc>
              <a:buFont typeface="Arial"/>
              <a:buChar char="•"/>
            </a:pPr>
            <a:r>
              <a:rPr lang="en-US" sz="1688" b="1" spc="17">
                <a:solidFill>
                  <a:srgbClr val="F6F6F6"/>
                </a:solidFill>
                <a:latin typeface="Montserrat Light Bold"/>
                <a:ea typeface="Montserrat Light Bold"/>
                <a:cs typeface="Montserrat Light Bold"/>
                <a:sym typeface="Montserrat Light Bold"/>
              </a:rPr>
              <a:t>Transitorio</a:t>
            </a:r>
          </a:p>
          <a:p>
            <a:pPr marL="364331" lvl="1" indent="-182166" defTabSz="857250">
              <a:lnSpc>
                <a:spcPts val="2531"/>
              </a:lnSpc>
              <a:buFont typeface="Arial"/>
              <a:buChar char="•"/>
            </a:pPr>
            <a:r>
              <a:rPr lang="en-US" sz="1688" b="1" spc="17">
                <a:solidFill>
                  <a:srgbClr val="F6F6F6"/>
                </a:solidFill>
                <a:latin typeface="Montserrat Light Bold"/>
                <a:ea typeface="Montserrat Light Bold"/>
                <a:cs typeface="Montserrat Light Bold"/>
                <a:sym typeface="Montserrat Light Bold"/>
              </a:rPr>
              <a:t>No gobierna</a:t>
            </a:r>
          </a:p>
          <a:p>
            <a:pPr marL="364331" lvl="1" indent="-182166" defTabSz="857250">
              <a:lnSpc>
                <a:spcPts val="2531"/>
              </a:lnSpc>
              <a:buFont typeface="Arial"/>
              <a:buChar char="•"/>
            </a:pPr>
            <a:r>
              <a:rPr lang="en-US" sz="1688" b="1" spc="17">
                <a:solidFill>
                  <a:srgbClr val="F6F6F6"/>
                </a:solidFill>
                <a:latin typeface="Montserrat Light Bold"/>
                <a:ea typeface="Montserrat Light Bold"/>
                <a:cs typeface="Montserrat Light Bold"/>
                <a:sym typeface="Montserrat Light Bold"/>
              </a:rPr>
              <a:t>Poder de una sola función</a:t>
            </a:r>
          </a:p>
        </p:txBody>
      </p:sp>
      <p:sp>
        <p:nvSpPr>
          <p:cNvPr id="14" name="TextBox 14"/>
          <p:cNvSpPr txBox="1"/>
          <p:nvPr/>
        </p:nvSpPr>
        <p:spPr>
          <a:xfrm>
            <a:off x="6383511" y="2832900"/>
            <a:ext cx="3733937" cy="2854564"/>
          </a:xfrm>
          <a:prstGeom prst="rect">
            <a:avLst/>
          </a:prstGeom>
        </p:spPr>
        <p:txBody>
          <a:bodyPr lIns="0" tIns="0" rIns="0" bIns="0" rtlCol="0" anchor="t">
            <a:spAutoFit/>
          </a:bodyPr>
          <a:lstStyle/>
          <a:p>
            <a:pPr marL="364331" lvl="1" indent="-182166" defTabSz="857250">
              <a:lnSpc>
                <a:spcPts val="2531"/>
              </a:lnSpc>
              <a:buFont typeface="Arial"/>
              <a:buChar char="•"/>
            </a:pPr>
            <a:r>
              <a:rPr lang="en-US" sz="1688" b="1" spc="17">
                <a:solidFill>
                  <a:srgbClr val="F6F6F6"/>
                </a:solidFill>
                <a:latin typeface="Montserrat Light Bold"/>
                <a:ea typeface="Montserrat Light Bold"/>
                <a:cs typeface="Montserrat Light Bold"/>
                <a:sym typeface="Montserrat Light Bold"/>
              </a:rPr>
              <a:t>Poder Limitado</a:t>
            </a:r>
          </a:p>
          <a:p>
            <a:pPr marL="364331" lvl="1" indent="-182166" defTabSz="857250">
              <a:lnSpc>
                <a:spcPts val="2531"/>
              </a:lnSpc>
              <a:buFont typeface="Arial"/>
              <a:buChar char="•"/>
            </a:pPr>
            <a:r>
              <a:rPr lang="en-US" sz="1688" b="1" spc="17">
                <a:solidFill>
                  <a:srgbClr val="F6F6F6"/>
                </a:solidFill>
                <a:latin typeface="Montserrat Light Bold"/>
                <a:ea typeface="Montserrat Light Bold"/>
                <a:cs typeface="Montserrat Light Bold"/>
                <a:sym typeface="Montserrat Light Bold"/>
              </a:rPr>
              <a:t>Control derivado de la Constitución</a:t>
            </a:r>
          </a:p>
          <a:p>
            <a:pPr marL="364331" lvl="1" indent="-182166" defTabSz="857250">
              <a:lnSpc>
                <a:spcPts val="2531"/>
              </a:lnSpc>
              <a:buFont typeface="Arial"/>
              <a:buChar char="•"/>
            </a:pPr>
            <a:r>
              <a:rPr lang="en-US" sz="1688" b="1" spc="17">
                <a:solidFill>
                  <a:srgbClr val="F6F6F6"/>
                </a:solidFill>
                <a:latin typeface="Montserrat Light Bold"/>
                <a:ea typeface="Montserrat Light Bold"/>
                <a:cs typeface="Montserrat Light Bold"/>
                <a:sym typeface="Montserrat Light Bold"/>
              </a:rPr>
              <a:t>Poder creado para Gobernar</a:t>
            </a:r>
          </a:p>
          <a:p>
            <a:pPr marL="364331" lvl="1" indent="-182166" defTabSz="857250">
              <a:lnSpc>
                <a:spcPts val="2531"/>
              </a:lnSpc>
              <a:buFont typeface="Arial"/>
              <a:buChar char="•"/>
            </a:pPr>
            <a:r>
              <a:rPr lang="en-US" sz="1688" b="1" spc="17">
                <a:solidFill>
                  <a:srgbClr val="F6F6F6"/>
                </a:solidFill>
                <a:latin typeface="Montserrat Light Bold"/>
                <a:ea typeface="Montserrat Light Bold"/>
                <a:cs typeface="Montserrat Light Bold"/>
                <a:sym typeface="Montserrat Light Bold"/>
              </a:rPr>
              <a:t>Poder Permanente</a:t>
            </a:r>
          </a:p>
          <a:p>
            <a:pPr marL="364331" lvl="1" indent="-182166" defTabSz="857250">
              <a:lnSpc>
                <a:spcPts val="2531"/>
              </a:lnSpc>
              <a:buFont typeface="Arial"/>
              <a:buChar char="•"/>
            </a:pPr>
            <a:r>
              <a:rPr lang="en-US" sz="1688" b="1" spc="17">
                <a:solidFill>
                  <a:srgbClr val="F6F6F6"/>
                </a:solidFill>
                <a:latin typeface="Montserrat Light Bold"/>
                <a:ea typeface="Montserrat Light Bold"/>
                <a:cs typeface="Montserrat Light Bold"/>
                <a:sym typeface="Montserrat Light Bold"/>
              </a:rPr>
              <a:t>Poder Plurifuncional </a:t>
            </a:r>
          </a:p>
          <a:p>
            <a:pPr marL="364331" lvl="1" indent="-182166" defTabSz="857250">
              <a:lnSpc>
                <a:spcPts val="2531"/>
              </a:lnSpc>
              <a:buFont typeface="Arial"/>
              <a:buChar char="•"/>
            </a:pPr>
            <a:r>
              <a:rPr lang="en-US" sz="1688" b="1" spc="17">
                <a:solidFill>
                  <a:srgbClr val="F6F6F6"/>
                </a:solidFill>
                <a:latin typeface="Montserrat Light Bold"/>
                <a:ea typeface="Montserrat Light Bold"/>
                <a:cs typeface="Montserrat Light Bold"/>
                <a:sym typeface="Montserrat Light Bold"/>
              </a:rPr>
              <a:t>Esta sujeto a sus respectivas competencias y limitaciones </a:t>
            </a:r>
          </a:p>
          <a:p>
            <a:pPr defTabSz="857250">
              <a:lnSpc>
                <a:spcPts val="2531"/>
              </a:lnSpc>
            </a:pPr>
            <a:endParaRPr lang="en-US" sz="1688" b="1" spc="17">
              <a:solidFill>
                <a:srgbClr val="F6F6F6"/>
              </a:solidFill>
              <a:latin typeface="Montserrat Light Bold"/>
              <a:ea typeface="Montserrat Light Bold"/>
              <a:cs typeface="Montserrat Light Bold"/>
              <a:sym typeface="Montserrat Light Bold"/>
            </a:endParaRPr>
          </a:p>
        </p:txBody>
      </p:sp>
      <p:sp>
        <p:nvSpPr>
          <p:cNvPr id="15" name="TextBox 15"/>
          <p:cNvSpPr txBox="1"/>
          <p:nvPr/>
        </p:nvSpPr>
        <p:spPr>
          <a:xfrm>
            <a:off x="2209800" y="5814079"/>
            <a:ext cx="7591372" cy="935128"/>
          </a:xfrm>
          <a:prstGeom prst="rect">
            <a:avLst/>
          </a:prstGeom>
        </p:spPr>
        <p:txBody>
          <a:bodyPr lIns="0" tIns="0" rIns="0" bIns="0" rtlCol="0" anchor="t">
            <a:spAutoFit/>
          </a:bodyPr>
          <a:lstStyle/>
          <a:p>
            <a:pPr algn="just" defTabSz="857250">
              <a:lnSpc>
                <a:spcPts val="2531"/>
              </a:lnSpc>
              <a:spcBef>
                <a:spcPct val="0"/>
              </a:spcBef>
            </a:pPr>
            <a:r>
              <a:rPr lang="es-PA" sz="1688" spc="17" dirty="0">
                <a:solidFill>
                  <a:srgbClr val="FFFFFF"/>
                </a:solidFill>
                <a:latin typeface="Montserrat Light"/>
                <a:ea typeface="Montserrat Light"/>
                <a:cs typeface="Montserrat Light"/>
                <a:sym typeface="Montserrat Light"/>
              </a:rPr>
              <a:t>En Panamá nuestra legislación establece la existencia de tres poderes constituidos los cuales son: El órgano legislativo, el órgano ejecutivo, el órgano judicial.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95425" y="2529005"/>
            <a:ext cx="9800104" cy="2308324"/>
          </a:xfrm>
          <a:prstGeom prst="rect">
            <a:avLst/>
          </a:prstGeom>
        </p:spPr>
        <p:txBody>
          <a:bodyPr wrap="square">
            <a:spAutoFit/>
          </a:bodyPr>
          <a:lstStyle/>
          <a:p>
            <a:r>
              <a:rPr lang="es-ES" sz="2400" b="1" dirty="0">
                <a:solidFill>
                  <a:srgbClr val="876529"/>
                </a:solidFill>
                <a:latin typeface="Montserrat Classic"/>
              </a:rPr>
              <a:t>Misión</a:t>
            </a:r>
          </a:p>
          <a:p>
            <a:pPr marL="342900" indent="-342900">
              <a:buFont typeface="Arial" panose="020B0604020202020204" pitchFamily="34" charset="0"/>
              <a:buChar char="•"/>
            </a:pPr>
            <a:r>
              <a:rPr lang="es-ES" sz="2400" dirty="0">
                <a:solidFill>
                  <a:srgbClr val="002855"/>
                </a:solidFill>
                <a:latin typeface="Montserrat Classic"/>
              </a:rPr>
              <a:t>Coordinar esfuerzos interinstitucionales, sectoriales y comunitarios</a:t>
            </a:r>
          </a:p>
          <a:p>
            <a:pPr marL="342900" indent="-342900">
              <a:buFont typeface="Arial" panose="020B0604020202020204" pitchFamily="34" charset="0"/>
              <a:buChar char="•"/>
            </a:pPr>
            <a:r>
              <a:rPr lang="es-ES" sz="2400" dirty="0">
                <a:solidFill>
                  <a:srgbClr val="002855"/>
                </a:solidFill>
                <a:latin typeface="Montserrat Classic"/>
              </a:rPr>
              <a:t>Diseñar, implementar y evaluar un plan de alfabetización constitucional </a:t>
            </a:r>
          </a:p>
          <a:p>
            <a:pPr marL="342900" indent="-342900">
              <a:buFont typeface="Arial" panose="020B0604020202020204" pitchFamily="34" charset="0"/>
              <a:buChar char="•"/>
            </a:pPr>
            <a:r>
              <a:rPr lang="es-ES" sz="2400" dirty="0">
                <a:solidFill>
                  <a:srgbClr val="002855"/>
                </a:solidFill>
                <a:latin typeface="Montserrat Classic"/>
              </a:rPr>
              <a:t>Garantizar que la ciudadanía comprenda los principios fundamentales de la Constitución, las funciones del Estado </a:t>
            </a:r>
          </a:p>
          <a:p>
            <a:pPr marL="342900" indent="-342900">
              <a:buFont typeface="Arial" panose="020B0604020202020204" pitchFamily="34" charset="0"/>
              <a:buChar char="•"/>
            </a:pPr>
            <a:r>
              <a:rPr lang="es-ES" sz="2400" dirty="0">
                <a:solidFill>
                  <a:srgbClr val="002855"/>
                </a:solidFill>
                <a:latin typeface="Montserrat Classic"/>
              </a:rPr>
              <a:t>Comprensión y relevancia del proceso constituyente originario.</a:t>
            </a:r>
            <a:endParaRPr lang="es-ES" sz="2400" dirty="0">
              <a:solidFill>
                <a:srgbClr val="002855"/>
              </a:solidFill>
              <a:effectLst/>
              <a:latin typeface="Montserrat Classic"/>
            </a:endParaRPr>
          </a:p>
        </p:txBody>
      </p:sp>
      <p:sp>
        <p:nvSpPr>
          <p:cNvPr id="3" name="Menos 2">
            <a:extLst>
              <a:ext uri="{FF2B5EF4-FFF2-40B4-BE49-F238E27FC236}">
                <a16:creationId xmlns:a16="http://schemas.microsoft.com/office/drawing/2014/main" id="{D77EEF8B-2616-4883-9A18-6EB45B47576C}"/>
              </a:ext>
            </a:extLst>
          </p:cNvPr>
          <p:cNvSpPr/>
          <p:nvPr/>
        </p:nvSpPr>
        <p:spPr>
          <a:xfrm>
            <a:off x="-491096" y="6227473"/>
            <a:ext cx="13085378" cy="756745"/>
          </a:xfrm>
          <a:prstGeom prst="mathMinus">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4">
            <a:extLst>
              <a:ext uri="{FF2B5EF4-FFF2-40B4-BE49-F238E27FC236}">
                <a16:creationId xmlns:a16="http://schemas.microsoft.com/office/drawing/2014/main" id="{3E605B21-A2EE-46A8-83D6-01B8C5E1DF7B}"/>
              </a:ext>
            </a:extLst>
          </p:cNvPr>
          <p:cNvPicPr>
            <a:picLocks noChangeAspect="1"/>
          </p:cNvPicPr>
          <p:nvPr/>
        </p:nvPicPr>
        <p:blipFill>
          <a:blip r:embed="rId2"/>
          <a:stretch>
            <a:fillRect/>
          </a:stretch>
        </p:blipFill>
        <p:spPr>
          <a:xfrm>
            <a:off x="0" y="982176"/>
            <a:ext cx="2638425" cy="895350"/>
          </a:xfrm>
          <a:prstGeom prst="rect">
            <a:avLst/>
          </a:prstGeom>
        </p:spPr>
      </p:pic>
    </p:spTree>
    <p:extLst>
      <p:ext uri="{BB962C8B-B14F-4D97-AF65-F5344CB8AC3E}">
        <p14:creationId xmlns:p14="http://schemas.microsoft.com/office/powerpoint/2010/main" val="3198380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TextBox 2"/>
          <p:cNvSpPr txBox="1"/>
          <p:nvPr/>
        </p:nvSpPr>
        <p:spPr>
          <a:xfrm>
            <a:off x="2209800" y="1394954"/>
            <a:ext cx="7908578" cy="1212640"/>
          </a:xfrm>
          <a:prstGeom prst="rect">
            <a:avLst/>
          </a:prstGeom>
        </p:spPr>
        <p:txBody>
          <a:bodyPr lIns="0" tIns="0" rIns="0" bIns="0" rtlCol="0" anchor="t">
            <a:spAutoFit/>
          </a:bodyPr>
          <a:lstStyle/>
          <a:p>
            <a:pPr algn="just" defTabSz="857250">
              <a:lnSpc>
                <a:spcPts val="4800"/>
              </a:lnSpc>
            </a:pPr>
            <a:r>
              <a:rPr lang="en-US" sz="4125" b="1" dirty="0">
                <a:solidFill>
                  <a:srgbClr val="F8FBFD"/>
                </a:solidFill>
                <a:latin typeface="Montserrat Classic Bold"/>
                <a:ea typeface="Montserrat Classic Bold"/>
                <a:cs typeface="Montserrat Classic Bold"/>
                <a:sym typeface="Montserrat Classic Bold"/>
              </a:rPr>
              <a:t>¿</a:t>
            </a:r>
            <a:r>
              <a:rPr lang="es-PA" sz="3999" b="1" spc="-39" dirty="0">
                <a:solidFill>
                  <a:srgbClr val="F8FBFD"/>
                </a:solidFill>
                <a:latin typeface="Montserrat Classic Bold"/>
                <a:ea typeface="Montserrat Classic Bold"/>
                <a:cs typeface="Montserrat Classic Bold"/>
                <a:sym typeface="Montserrat Classic Bold"/>
              </a:rPr>
              <a:t>Puede algún otro poder estar por encima del Poder Constituyente</a:t>
            </a:r>
            <a:r>
              <a:rPr lang="en-US" sz="3999" b="1" spc="-39" dirty="0">
                <a:solidFill>
                  <a:srgbClr val="F8FBFD"/>
                </a:solidFill>
                <a:latin typeface="Montserrat Classic Bold"/>
                <a:ea typeface="Montserrat Classic Bold"/>
                <a:cs typeface="Montserrat Classic Bold"/>
                <a:sym typeface="Montserrat Classic Bold"/>
              </a:rPr>
              <a:t>?</a:t>
            </a:r>
          </a:p>
        </p:txBody>
      </p:sp>
      <p:sp>
        <p:nvSpPr>
          <p:cNvPr id="3" name="AutoShape 3"/>
          <p:cNvSpPr/>
          <p:nvPr/>
        </p:nvSpPr>
        <p:spPr>
          <a:xfrm rot="-2700000">
            <a:off x="1666083" y="-1026262"/>
            <a:ext cx="2052924" cy="2052523"/>
          </a:xfrm>
          <a:prstGeom prst="rect">
            <a:avLst/>
          </a:prstGeom>
          <a:solidFill>
            <a:srgbClr val="97BCC7"/>
          </a:solidFill>
        </p:spPr>
      </p:sp>
      <p:sp>
        <p:nvSpPr>
          <p:cNvPr id="4" name="AutoShape 4"/>
          <p:cNvSpPr/>
          <p:nvPr/>
        </p:nvSpPr>
        <p:spPr>
          <a:xfrm rot="-2700000">
            <a:off x="2690662" y="204132"/>
            <a:ext cx="3332755" cy="25123"/>
          </a:xfrm>
          <a:prstGeom prst="rect">
            <a:avLst/>
          </a:prstGeom>
          <a:solidFill>
            <a:srgbClr val="F8FBFD"/>
          </a:solidFill>
        </p:spPr>
      </p:sp>
      <p:sp>
        <p:nvSpPr>
          <p:cNvPr id="5" name="AutoShape 5"/>
          <p:cNvSpPr/>
          <p:nvPr/>
        </p:nvSpPr>
        <p:spPr>
          <a:xfrm rot="-2700000">
            <a:off x="10130439" y="5455312"/>
            <a:ext cx="21953" cy="1790130"/>
          </a:xfrm>
          <a:prstGeom prst="rect">
            <a:avLst/>
          </a:prstGeom>
          <a:solidFill>
            <a:srgbClr val="97BCC7"/>
          </a:solidFill>
        </p:spPr>
      </p:sp>
      <p:sp>
        <p:nvSpPr>
          <p:cNvPr id="6" name="AutoShape 6"/>
          <p:cNvSpPr/>
          <p:nvPr/>
        </p:nvSpPr>
        <p:spPr>
          <a:xfrm rot="-2700000">
            <a:off x="9890341" y="4538226"/>
            <a:ext cx="1783484" cy="1783135"/>
          </a:xfrm>
          <a:prstGeom prst="rect">
            <a:avLst/>
          </a:prstGeom>
          <a:solidFill>
            <a:srgbClr val="F8FBFD"/>
          </a:solidFill>
        </p:spPr>
      </p:sp>
      <p:sp>
        <p:nvSpPr>
          <p:cNvPr id="7" name="TextBox 7"/>
          <p:cNvSpPr txBox="1"/>
          <p:nvPr/>
        </p:nvSpPr>
        <p:spPr>
          <a:xfrm>
            <a:off x="2255300" y="3643948"/>
            <a:ext cx="7681400" cy="1354858"/>
          </a:xfrm>
          <a:prstGeom prst="rect">
            <a:avLst/>
          </a:prstGeom>
        </p:spPr>
        <p:txBody>
          <a:bodyPr lIns="0" tIns="0" rIns="0" bIns="0" rtlCol="0" anchor="t">
            <a:spAutoFit/>
          </a:bodyPr>
          <a:lstStyle/>
          <a:p>
            <a:pPr algn="just" defTabSz="857250">
              <a:lnSpc>
                <a:spcPts val="2671"/>
              </a:lnSpc>
            </a:pPr>
            <a:r>
              <a:rPr lang="es-PA" sz="1780" spc="17" dirty="0">
                <a:solidFill>
                  <a:srgbClr val="F8FBFD"/>
                </a:solidFill>
                <a:latin typeface="Montserrat Light"/>
                <a:ea typeface="Montserrat Light"/>
                <a:cs typeface="Montserrat Light"/>
                <a:sym typeface="Montserrat Light"/>
              </a:rPr>
              <a:t>Ningún otro poder puede estar por encima del poder constituyente porque el poder constituyente está  en el origen de todos lo poderes en su carácter de expresión máxima de la soberanía popular o nacional</a:t>
            </a:r>
            <a:r>
              <a:rPr lang="en-US" sz="1780" spc="17" dirty="0">
                <a:solidFill>
                  <a:srgbClr val="F8FBFD"/>
                </a:solidFill>
                <a:latin typeface="Montserrat Light"/>
                <a:ea typeface="Montserrat Light"/>
                <a:cs typeface="Montserrat Light"/>
                <a:sym typeface="Montserrat Light"/>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3" name="AutoShape 3"/>
          <p:cNvSpPr/>
          <p:nvPr/>
        </p:nvSpPr>
        <p:spPr>
          <a:xfrm rot="-2700000">
            <a:off x="8250202" y="-2428052"/>
            <a:ext cx="3332755" cy="3332103"/>
          </a:xfrm>
          <a:prstGeom prst="rect">
            <a:avLst/>
          </a:prstGeom>
          <a:solidFill>
            <a:srgbClr val="97BCC7"/>
          </a:solidFill>
        </p:spPr>
      </p:sp>
      <p:sp>
        <p:nvSpPr>
          <p:cNvPr id="4" name="AutoShape 4"/>
          <p:cNvSpPr/>
          <p:nvPr/>
        </p:nvSpPr>
        <p:spPr>
          <a:xfrm rot="-2700000">
            <a:off x="8283919" y="-1007269"/>
            <a:ext cx="28688" cy="3036141"/>
          </a:xfrm>
          <a:prstGeom prst="rect">
            <a:avLst/>
          </a:prstGeom>
          <a:solidFill>
            <a:srgbClr val="F8FBFD"/>
          </a:solidFill>
        </p:spPr>
      </p:sp>
      <p:sp>
        <p:nvSpPr>
          <p:cNvPr id="5" name="AutoShape 5"/>
          <p:cNvSpPr/>
          <p:nvPr/>
        </p:nvSpPr>
        <p:spPr>
          <a:xfrm rot="-2700000">
            <a:off x="10611892" y="5917804"/>
            <a:ext cx="21953" cy="1790130"/>
          </a:xfrm>
          <a:prstGeom prst="rect">
            <a:avLst/>
          </a:prstGeom>
          <a:solidFill>
            <a:srgbClr val="F8FBFD"/>
          </a:solidFill>
        </p:spPr>
      </p:sp>
      <p:sp>
        <p:nvSpPr>
          <p:cNvPr id="6" name="TextBox 6"/>
          <p:cNvSpPr txBox="1"/>
          <p:nvPr/>
        </p:nvSpPr>
        <p:spPr>
          <a:xfrm>
            <a:off x="2822264" y="1665921"/>
            <a:ext cx="6602518" cy="1073179"/>
          </a:xfrm>
          <a:prstGeom prst="rect">
            <a:avLst/>
          </a:prstGeom>
        </p:spPr>
        <p:txBody>
          <a:bodyPr wrap="square" lIns="0" tIns="0" rIns="0" bIns="0" rtlCol="0" anchor="t">
            <a:spAutoFit/>
          </a:bodyPr>
          <a:lstStyle/>
          <a:p>
            <a:pPr algn="just" defTabSz="857250"/>
            <a:r>
              <a:rPr lang="es-ES" sz="1688" spc="17" dirty="0">
                <a:solidFill>
                  <a:srgbClr val="F8FBFD"/>
                </a:solidFill>
                <a:latin typeface="Montserrat Light"/>
                <a:ea typeface="Montserrat Light"/>
                <a:cs typeface="Montserrat Light"/>
                <a:sym typeface="Montserrat Light"/>
              </a:rPr>
              <a:t>1. </a:t>
            </a:r>
            <a:r>
              <a:rPr lang="es-ES" sz="1688" spc="17" dirty="0">
                <a:solidFill>
                  <a:srgbClr val="F8FBFD"/>
                </a:solidFill>
                <a:latin typeface="Calibri"/>
                <a:ea typeface="Montserrat Light"/>
                <a:cs typeface="Montserrat Light"/>
                <a:sym typeface="Montserrat Light"/>
              </a:rPr>
              <a:t>Empoderamiento personal: Resalta cómo la capacitación ayudará a cada ciudadano  a ser un agente de cambio en su comunidad. Al conocer sus derechos y deberes, podrán defenderlos y promoverlos</a:t>
            </a:r>
            <a:endParaRPr lang="en-US" sz="1688" spc="17" dirty="0">
              <a:solidFill>
                <a:srgbClr val="F8FBFD"/>
              </a:solidFill>
              <a:latin typeface="Calibri"/>
              <a:ea typeface="Montserrat Light"/>
              <a:cs typeface="Montserrat Light"/>
              <a:sym typeface="Montserrat Light"/>
            </a:endParaRPr>
          </a:p>
          <a:p>
            <a:pPr algn="just" defTabSz="857250">
              <a:lnSpc>
                <a:spcPts val="2531"/>
              </a:lnSpc>
            </a:pPr>
            <a:endParaRPr lang="en-US" sz="1688" spc="17" dirty="0">
              <a:solidFill>
                <a:srgbClr val="F8FBFD"/>
              </a:solidFill>
              <a:latin typeface="Montserrat Light"/>
              <a:ea typeface="Montserrat Light"/>
              <a:cs typeface="Montserrat Light"/>
              <a:sym typeface="Montserrat Light"/>
            </a:endParaRPr>
          </a:p>
        </p:txBody>
      </p:sp>
      <p:sp>
        <p:nvSpPr>
          <p:cNvPr id="7" name="TextBox 7"/>
          <p:cNvSpPr txBox="1"/>
          <p:nvPr/>
        </p:nvSpPr>
        <p:spPr>
          <a:xfrm>
            <a:off x="2467742" y="653678"/>
            <a:ext cx="6057133" cy="807016"/>
          </a:xfrm>
          <a:prstGeom prst="rect">
            <a:avLst/>
          </a:prstGeom>
        </p:spPr>
        <p:txBody>
          <a:bodyPr wrap="square" lIns="0" tIns="0" rIns="0" bIns="0" rtlCol="0" anchor="t">
            <a:spAutoFit/>
          </a:bodyPr>
          <a:lstStyle/>
          <a:p>
            <a:pPr defTabSz="857250">
              <a:lnSpc>
                <a:spcPts val="3150"/>
              </a:lnSpc>
            </a:pPr>
            <a:r>
              <a:rPr lang="en-US" sz="2625" b="1" dirty="0">
                <a:solidFill>
                  <a:srgbClr val="F8FBFD"/>
                </a:solidFill>
                <a:latin typeface="Montserrat Classic Bold"/>
                <a:ea typeface="Montserrat Classic Bold"/>
                <a:cs typeface="Montserrat Classic Bold"/>
                <a:sym typeface="Montserrat Classic Bold"/>
              </a:rPr>
              <a:t>¿ </a:t>
            </a:r>
            <a:r>
              <a:rPr lang="es-PA" sz="2625" b="1" dirty="0">
                <a:solidFill>
                  <a:srgbClr val="F8FBFD"/>
                </a:solidFill>
                <a:latin typeface="Montserrat Classic Bold"/>
                <a:ea typeface="Montserrat Classic Bold"/>
                <a:cs typeface="Montserrat Classic Bold"/>
                <a:sym typeface="Montserrat Classic Bold"/>
              </a:rPr>
              <a:t>Cómo Podemos participar en este Proceso </a:t>
            </a:r>
            <a:r>
              <a:rPr lang="en-US" sz="2625" b="1" dirty="0">
                <a:solidFill>
                  <a:srgbClr val="F8FBFD"/>
                </a:solidFill>
                <a:latin typeface="Montserrat Classic Bold"/>
                <a:ea typeface="Montserrat Classic Bold"/>
                <a:cs typeface="Montserrat Classic Bold"/>
                <a:sym typeface="Montserrat Classic Bold"/>
              </a:rPr>
              <a:t>?</a:t>
            </a:r>
          </a:p>
        </p:txBody>
      </p:sp>
      <p:sp>
        <p:nvSpPr>
          <p:cNvPr id="11" name="TextBox 11"/>
          <p:cNvSpPr txBox="1"/>
          <p:nvPr/>
        </p:nvSpPr>
        <p:spPr>
          <a:xfrm>
            <a:off x="2467742" y="2836643"/>
            <a:ext cx="8073124" cy="2078005"/>
          </a:xfrm>
          <a:prstGeom prst="rect">
            <a:avLst/>
          </a:prstGeom>
        </p:spPr>
        <p:txBody>
          <a:bodyPr wrap="square" lIns="0" tIns="0" rIns="0" bIns="0" rtlCol="0" anchor="t">
            <a:spAutoFit/>
          </a:bodyPr>
          <a:lstStyle/>
          <a:p>
            <a:pPr marL="503634" lvl="1" indent="-321469" defTabSz="857250">
              <a:buFontTx/>
              <a:buAutoNum type="arabicPeriod" startAt="2"/>
            </a:pPr>
            <a:r>
              <a:rPr lang="es-ES" sz="1688" spc="17" dirty="0">
                <a:solidFill>
                  <a:srgbClr val="F8FBFD"/>
                </a:solidFill>
                <a:latin typeface="Calibri"/>
                <a:ea typeface="Montserrat Light"/>
                <a:cs typeface="Montserrat Light"/>
                <a:sym typeface="Montserrat Light"/>
              </a:rPr>
              <a:t>Impacto  en el trabajo: Comenta cómo una mejor comprensión de la constitución puede mejorar el desempeño en sus funciones públicas, fomentando una cultura de transparencia y responsabilidad.</a:t>
            </a:r>
          </a:p>
          <a:p>
            <a:pPr marL="182166" lvl="1" defTabSz="857250"/>
            <a:endParaRPr lang="es-ES" sz="1688" spc="17" dirty="0">
              <a:solidFill>
                <a:srgbClr val="F8FBFD"/>
              </a:solidFill>
              <a:latin typeface="Calibri"/>
              <a:ea typeface="Montserrat Light"/>
              <a:cs typeface="Montserrat Light"/>
              <a:sym typeface="Montserrat Light"/>
            </a:endParaRPr>
          </a:p>
          <a:p>
            <a:pPr marL="182166" lvl="1" defTabSz="857250"/>
            <a:r>
              <a:rPr lang="es-ES" sz="1688" spc="17" dirty="0">
                <a:solidFill>
                  <a:srgbClr val="F8FBFD"/>
                </a:solidFill>
                <a:latin typeface="Calibri"/>
                <a:ea typeface="Montserrat Light"/>
                <a:cs typeface="Montserrat Light"/>
                <a:sym typeface="Montserrat Light"/>
              </a:rPr>
              <a:t>3.	Construcción de una sociedad más justa: Explica que al participar en esta capacitación, estarán contribuyendo a la construcción de una sociedad más equitativa, donde se respeten los derechos de todos</a:t>
            </a:r>
          </a:p>
          <a:p>
            <a:pPr marL="182166" lvl="1" defTabSz="857250"/>
            <a:endParaRPr lang="en-US" sz="1688" spc="17" dirty="0">
              <a:solidFill>
                <a:srgbClr val="F8FBFD"/>
              </a:solidFill>
              <a:latin typeface="Calibri"/>
              <a:ea typeface="Montserrat Light"/>
              <a:cs typeface="Montserrat Light"/>
              <a:sym typeface="Montserrat Light"/>
            </a:endParaRPr>
          </a:p>
        </p:txBody>
      </p:sp>
    </p:spTree>
    <p:extLst>
      <p:ext uri="{BB962C8B-B14F-4D97-AF65-F5344CB8AC3E}">
        <p14:creationId xmlns:p14="http://schemas.microsoft.com/office/powerpoint/2010/main" val="4079609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Freeform 2"/>
          <p:cNvSpPr/>
          <p:nvPr/>
        </p:nvSpPr>
        <p:spPr>
          <a:xfrm>
            <a:off x="632702" y="261999"/>
            <a:ext cx="492872" cy="388499"/>
          </a:xfrm>
          <a:custGeom>
            <a:avLst/>
            <a:gdLst/>
            <a:ahLst/>
            <a:cxnLst/>
            <a:rect l="l" t="t" r="r" b="b"/>
            <a:pathLst>
              <a:path w="525730" h="414399">
                <a:moveTo>
                  <a:pt x="0" y="0"/>
                </a:moveTo>
                <a:lnTo>
                  <a:pt x="525729" y="0"/>
                </a:lnTo>
                <a:lnTo>
                  <a:pt x="525729" y="414398"/>
                </a:lnTo>
                <a:lnTo>
                  <a:pt x="0" y="414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005486" y="211318"/>
            <a:ext cx="492872" cy="388499"/>
          </a:xfrm>
          <a:custGeom>
            <a:avLst/>
            <a:gdLst/>
            <a:ahLst/>
            <a:cxnLst/>
            <a:rect l="l" t="t" r="r" b="b"/>
            <a:pathLst>
              <a:path w="525730" h="414399">
                <a:moveTo>
                  <a:pt x="0" y="0"/>
                </a:moveTo>
                <a:lnTo>
                  <a:pt x="525729" y="0"/>
                </a:lnTo>
                <a:lnTo>
                  <a:pt x="525729" y="414398"/>
                </a:lnTo>
                <a:lnTo>
                  <a:pt x="0" y="414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AutoShape 9"/>
          <p:cNvSpPr/>
          <p:nvPr/>
        </p:nvSpPr>
        <p:spPr>
          <a:xfrm flipH="1" flipV="1">
            <a:off x="404976" y="1248588"/>
            <a:ext cx="11236472" cy="70947"/>
          </a:xfrm>
          <a:prstGeom prst="line">
            <a:avLst/>
          </a:prstGeom>
          <a:ln w="38100" cap="flat">
            <a:solidFill>
              <a:srgbClr val="FFFFFF"/>
            </a:solidFill>
            <a:prstDash val="solid"/>
            <a:headEnd type="none" w="sm" len="sm"/>
            <a:tailEnd type="none" w="sm" len="sm"/>
          </a:ln>
        </p:spPr>
      </p:sp>
      <p:sp>
        <p:nvSpPr>
          <p:cNvPr id="10" name="TextBox 10"/>
          <p:cNvSpPr txBox="1"/>
          <p:nvPr/>
        </p:nvSpPr>
        <p:spPr>
          <a:xfrm>
            <a:off x="6388792" y="-170975"/>
            <a:ext cx="5257937" cy="1254446"/>
          </a:xfrm>
          <a:prstGeom prst="rect">
            <a:avLst/>
          </a:prstGeom>
        </p:spPr>
        <p:txBody>
          <a:bodyPr wrap="square" lIns="0" tIns="0" rIns="0" bIns="0" rtlCol="0" anchor="t">
            <a:spAutoFit/>
          </a:bodyPr>
          <a:lstStyle/>
          <a:p>
            <a:pPr marL="0" marR="0" lvl="0" indent="0" algn="ctr" defTabSz="857250" rtl="0" eaLnBrk="1" fontAlgn="auto" latinLnBrk="0" hangingPunct="1">
              <a:lnSpc>
                <a:spcPct val="150000"/>
              </a:lnSpc>
              <a:spcBef>
                <a:spcPts val="0"/>
              </a:spcBef>
              <a:spcAft>
                <a:spcPts val="0"/>
              </a:spcAft>
              <a:buClrTx/>
              <a:buSzTx/>
              <a:buFontTx/>
              <a:buNone/>
              <a:tabLst/>
              <a:defRPr/>
            </a:pPr>
            <a:r>
              <a:rPr lang="en-US" sz="2400" b="1" spc="36" dirty="0">
                <a:solidFill>
                  <a:srgbClr val="F8FBFD"/>
                </a:solidFill>
                <a:latin typeface="Montserrat Classic Bold"/>
                <a:ea typeface="Montserrat Classic Bold"/>
                <a:cs typeface="Montserrat Classic Bold"/>
                <a:sym typeface="Montserrat Classic Bold"/>
              </a:rPr>
              <a:t>ASAMBLEA CONSTITUYENTE PARALELA  </a:t>
            </a:r>
          </a:p>
          <a:p>
            <a:pPr marL="0" marR="0" lvl="0" indent="0" algn="ctr" defTabSz="857250" rtl="0" eaLnBrk="1" fontAlgn="auto" latinLnBrk="0" hangingPunct="1">
              <a:lnSpc>
                <a:spcPct val="150000"/>
              </a:lnSpc>
              <a:spcBef>
                <a:spcPts val="0"/>
              </a:spcBef>
              <a:spcAft>
                <a:spcPts val="0"/>
              </a:spcAft>
              <a:buClrTx/>
              <a:buSzTx/>
              <a:buFontTx/>
              <a:buNone/>
              <a:tabLst/>
              <a:defRPr/>
            </a:pPr>
            <a:r>
              <a:rPr lang="en-US" sz="1600" b="1" spc="36" dirty="0">
                <a:solidFill>
                  <a:srgbClr val="F8FBFD"/>
                </a:solidFill>
                <a:latin typeface="Montserrat Classic Bold"/>
                <a:ea typeface="Montserrat Classic Bold"/>
                <a:cs typeface="Montserrat Classic Bold"/>
                <a:sym typeface="Montserrat Classic Bold"/>
              </a:rPr>
              <a:t>ARTICULO 314 DE LA </a:t>
            </a:r>
            <a:r>
              <a:rPr lang="es-PA" sz="1600" b="1" spc="36" dirty="0">
                <a:solidFill>
                  <a:srgbClr val="F8FBFD"/>
                </a:solidFill>
                <a:latin typeface="Montserrat Classic Bold"/>
                <a:ea typeface="Montserrat Classic Bold"/>
                <a:cs typeface="Montserrat Classic Bold"/>
                <a:sym typeface="Montserrat Classic Bold"/>
              </a:rPr>
              <a:t>Constitución</a:t>
            </a:r>
            <a:r>
              <a:rPr lang="en-US" sz="1600" b="1" spc="36" dirty="0">
                <a:solidFill>
                  <a:srgbClr val="F8FBFD"/>
                </a:solidFill>
                <a:latin typeface="Montserrat Classic Bold"/>
                <a:ea typeface="Montserrat Classic Bold"/>
                <a:cs typeface="Montserrat Classic Bold"/>
                <a:sym typeface="Montserrat Classic Bold"/>
              </a:rPr>
              <a:t> </a:t>
            </a:r>
            <a:r>
              <a:rPr lang="es-PA" sz="1600" b="1" spc="36" dirty="0">
                <a:solidFill>
                  <a:srgbClr val="F8FBFD"/>
                </a:solidFill>
                <a:latin typeface="Montserrat Classic Bold"/>
                <a:ea typeface="Montserrat Classic Bold"/>
                <a:cs typeface="Montserrat Classic Bold"/>
                <a:sym typeface="Montserrat Classic Bold"/>
              </a:rPr>
              <a:t>Política</a:t>
            </a:r>
            <a:r>
              <a:rPr lang="en-US" sz="1600" b="1" spc="36" dirty="0">
                <a:solidFill>
                  <a:srgbClr val="F8FBFD"/>
                </a:solidFill>
                <a:latin typeface="Montserrat Classic Bold"/>
                <a:ea typeface="Montserrat Classic Bold"/>
                <a:cs typeface="Montserrat Classic Bold"/>
                <a:sym typeface="Montserrat Classic Bold"/>
              </a:rPr>
              <a:t> de la República de Panamá</a:t>
            </a:r>
            <a:endParaRPr kumimoji="0" lang="en-US" sz="1600" b="1" i="0" u="none" strike="noStrike" kern="1200" cap="none" spc="36" normalizeH="0" baseline="0" noProof="0" dirty="0">
              <a:ln>
                <a:noFill/>
              </a:ln>
              <a:solidFill>
                <a:srgbClr val="F8FBFD"/>
              </a:solidFill>
              <a:effectLst/>
              <a:uLnTx/>
              <a:uFillTx/>
              <a:latin typeface="Montserrat Classic Bold"/>
              <a:ea typeface="Montserrat Classic Bold"/>
              <a:cs typeface="Montserrat Classic Bold"/>
              <a:sym typeface="Montserrat Classic Bold"/>
            </a:endParaRPr>
          </a:p>
        </p:txBody>
      </p:sp>
      <p:sp>
        <p:nvSpPr>
          <p:cNvPr id="13" name="TextBox 13"/>
          <p:cNvSpPr txBox="1"/>
          <p:nvPr/>
        </p:nvSpPr>
        <p:spPr>
          <a:xfrm>
            <a:off x="632703" y="1309907"/>
            <a:ext cx="4824200" cy="6064737"/>
          </a:xfrm>
          <a:prstGeom prst="rect">
            <a:avLst/>
          </a:prstGeom>
        </p:spPr>
        <p:txBody>
          <a:bodyPr wrap="square" lIns="0" tIns="0" rIns="0" bIns="0" rtlCol="0" anchor="t">
            <a:spAutoFit/>
          </a:bodyPr>
          <a:lstStyle/>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r>
              <a:rPr lang="en-US" sz="1688" b="1" spc="17" dirty="0">
                <a:solidFill>
                  <a:srgbClr val="F6F6F6"/>
                </a:solidFill>
                <a:latin typeface="Montserrat Light Bold"/>
                <a:ea typeface="Montserrat Light Bold"/>
                <a:cs typeface="Montserrat Light Bold"/>
                <a:sym typeface="Montserrat Light Bold"/>
              </a:rPr>
              <a:t> Es expression del </a:t>
            </a:r>
            <a:r>
              <a:rPr lang="es-PA" sz="1688" b="1" spc="17" dirty="0">
                <a:solidFill>
                  <a:srgbClr val="F6F6F6"/>
                </a:solidFill>
                <a:latin typeface="Montserrat Light Bold"/>
                <a:ea typeface="Montserrat Light Bold"/>
                <a:cs typeface="Montserrat Light Bold"/>
                <a:sym typeface="Montserrat Light Bold"/>
              </a:rPr>
              <a:t>Poder  constituyente </a:t>
            </a:r>
            <a:r>
              <a:rPr lang="en-US" sz="1688" b="1" spc="17" dirty="0" err="1">
                <a:solidFill>
                  <a:srgbClr val="F6F6F6"/>
                </a:solidFill>
                <a:latin typeface="Montserrat Light Bold"/>
                <a:ea typeface="Montserrat Light Bold"/>
                <a:cs typeface="Montserrat Light Bold"/>
                <a:sym typeface="Montserrat Light Bold"/>
              </a:rPr>
              <a:t>Originario</a:t>
            </a:r>
            <a:r>
              <a:rPr lang="en-US" sz="1688" b="1" spc="17" dirty="0">
                <a:solidFill>
                  <a:srgbClr val="F6F6F6"/>
                </a:solidFill>
                <a:latin typeface="Montserrat Light Bold"/>
                <a:ea typeface="Montserrat Light Bold"/>
                <a:cs typeface="Montserrat Light Bold"/>
                <a:sym typeface="Montserrat Light Bold"/>
              </a:rPr>
              <a:t>.</a:t>
            </a:r>
          </a:p>
          <a:p>
            <a:pPr marL="182165" marR="0" lvl="1" algn="l" defTabSz="857250" rtl="0" eaLnBrk="1" fontAlgn="auto" latinLnBrk="0" hangingPunct="1">
              <a:lnSpc>
                <a:spcPts val="2531"/>
              </a:lnSpc>
              <a:spcBef>
                <a:spcPts val="0"/>
              </a:spcBef>
              <a:spcAft>
                <a:spcPts val="0"/>
              </a:spcAft>
              <a:buClrTx/>
              <a:buSzTx/>
              <a:tabLst/>
              <a:defRPr/>
            </a:pPr>
            <a:endParaRPr kumimoji="0" lang="en-US" sz="1688" b="1" i="0" u="none" strike="noStrike" kern="1200" cap="none" spc="17" normalizeH="0" baseline="0" noProof="0" dirty="0">
              <a:ln>
                <a:noFill/>
              </a:ln>
              <a:solidFill>
                <a:srgbClr val="F6F6F6"/>
              </a:solidFill>
              <a:effectLst/>
              <a:uLnTx/>
              <a:uFillTx/>
              <a:latin typeface="Montserrat Light Bold"/>
              <a:ea typeface="Montserrat Light Bold"/>
              <a:cs typeface="Montserrat Light Bold"/>
              <a:sym typeface="Montserrat Light Bold"/>
            </a:endParaRP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r>
              <a:rPr kumimoji="0" lang="en-US" sz="1688" b="1" i="0" u="none" strike="noStrike" kern="1200" cap="none" spc="17" normalizeH="0" baseline="0" noProof="0" dirty="0">
                <a:ln>
                  <a:noFill/>
                </a:ln>
                <a:solidFill>
                  <a:srgbClr val="F6F6F6"/>
                </a:solidFill>
                <a:effectLst/>
                <a:uLnTx/>
                <a:uFillTx/>
                <a:latin typeface="Montserrat Light Bold"/>
                <a:ea typeface="Montserrat Light Bold"/>
                <a:cs typeface="Montserrat Light Bold"/>
                <a:sym typeface="Montserrat Light Bold"/>
              </a:rPr>
              <a:t> </a:t>
            </a:r>
            <a:r>
              <a:rPr kumimoji="0" lang="es-PA" sz="1688" b="1" i="0" u="none" strike="noStrike" kern="1200" cap="none" spc="17" normalizeH="0" baseline="0" noProof="0" dirty="0">
                <a:ln>
                  <a:noFill/>
                </a:ln>
                <a:solidFill>
                  <a:srgbClr val="F6F6F6"/>
                </a:solidFill>
                <a:effectLst/>
                <a:uLnTx/>
                <a:uFillTx/>
                <a:latin typeface="Montserrat Light Bold"/>
                <a:ea typeface="Montserrat Light Bold"/>
                <a:cs typeface="Montserrat Light Bold"/>
                <a:sym typeface="Montserrat Light Bold"/>
              </a:rPr>
              <a:t>Casi nunca esta prevista en la Constitución.</a:t>
            </a: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endParaRPr kumimoji="0" lang="es-PA" sz="1688" b="1" i="0" u="none" strike="noStrike" kern="1200" cap="none" spc="17" normalizeH="0" baseline="0" noProof="0" dirty="0">
              <a:ln>
                <a:noFill/>
              </a:ln>
              <a:solidFill>
                <a:srgbClr val="F6F6F6"/>
              </a:solidFill>
              <a:effectLst/>
              <a:uLnTx/>
              <a:uFillTx/>
              <a:latin typeface="Montserrat Light Bold"/>
              <a:ea typeface="Montserrat Light Bold"/>
              <a:cs typeface="Montserrat Light Bold"/>
              <a:sym typeface="Montserrat Light Bold"/>
            </a:endParaRP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r>
              <a:rPr lang="es-PA" sz="1688" b="1" spc="17" dirty="0">
                <a:solidFill>
                  <a:srgbClr val="F6F6F6"/>
                </a:solidFill>
                <a:latin typeface="Montserrat Light Bold"/>
                <a:ea typeface="Montserrat Light Bold"/>
                <a:cs typeface="Montserrat Light Bold"/>
                <a:sym typeface="Montserrat Light Bold"/>
              </a:rPr>
              <a:t>Puede Intervenir o disolver legítimamente algún órgano de gobierno (generalmente el parlamento) para facilitar su labor y / o restructurar el Estado conforme a la nueva Constitución.</a:t>
            </a: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endParaRPr lang="es-PA" sz="1688" b="1" spc="17" dirty="0">
              <a:solidFill>
                <a:srgbClr val="F6F6F6"/>
              </a:solidFill>
              <a:latin typeface="Montserrat Light Bold"/>
              <a:ea typeface="Montserrat Light Bold"/>
              <a:cs typeface="Montserrat Light Bold"/>
              <a:sym typeface="Montserrat Light Bold"/>
            </a:endParaRP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r>
              <a:rPr lang="es-PA" sz="1688" b="1" spc="17" dirty="0">
                <a:solidFill>
                  <a:srgbClr val="F6F6F6"/>
                </a:solidFill>
                <a:latin typeface="Montserrat Light Bold"/>
                <a:ea typeface="Montserrat Light Bold"/>
                <a:cs typeface="Montserrat Light Bold"/>
                <a:sym typeface="Montserrat Light Bold"/>
              </a:rPr>
              <a:t>No esta sujeta a control constitucional .</a:t>
            </a: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endParaRPr lang="es-PA" sz="1688" b="1" spc="17" dirty="0">
              <a:solidFill>
                <a:srgbClr val="F6F6F6"/>
              </a:solidFill>
              <a:latin typeface="Montserrat Light Bold"/>
              <a:ea typeface="Montserrat Light Bold"/>
              <a:cs typeface="Montserrat Light Bold"/>
              <a:sym typeface="Montserrat Light Bold"/>
            </a:endParaRP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r>
              <a:rPr lang="es-PA" sz="1688" b="1" spc="17" dirty="0">
                <a:solidFill>
                  <a:srgbClr val="F6F6F6"/>
                </a:solidFill>
                <a:latin typeface="Montserrat Light Bold"/>
                <a:ea typeface="Montserrat Light Bold"/>
                <a:cs typeface="Montserrat Light Bold"/>
                <a:sym typeface="Montserrat Light Bold"/>
              </a:rPr>
              <a:t>Puede reformar la Constitución vigente  y crear una nueva                         </a:t>
            </a:r>
            <a:endParaRPr kumimoji="0" lang="es-PA" sz="1688" b="1" i="0" u="none" strike="noStrike" kern="1200" cap="none" spc="17" normalizeH="0" baseline="0" noProof="0" dirty="0">
              <a:ln>
                <a:noFill/>
              </a:ln>
              <a:solidFill>
                <a:srgbClr val="F6F6F6"/>
              </a:solidFill>
              <a:effectLst/>
              <a:uLnTx/>
              <a:uFillTx/>
              <a:latin typeface="Montserrat Light Bold"/>
              <a:ea typeface="Montserrat Light Bold"/>
              <a:cs typeface="Montserrat Light Bold"/>
              <a:sym typeface="Montserrat Light Bold"/>
            </a:endParaRP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endParaRPr lang="es-PA" sz="1688" b="1" spc="17" dirty="0">
              <a:solidFill>
                <a:srgbClr val="F6F6F6"/>
              </a:solidFill>
              <a:latin typeface="Montserrat Light Bold"/>
              <a:ea typeface="Montserrat Light Bold"/>
              <a:cs typeface="Montserrat Light Bold"/>
              <a:sym typeface="Montserrat Light Bold"/>
            </a:endParaRP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endParaRPr kumimoji="0" lang="es-PA" sz="1688" b="1" i="0" u="none" strike="noStrike" kern="1200" cap="none" spc="17" normalizeH="0" baseline="0" noProof="0" dirty="0">
              <a:ln>
                <a:noFill/>
              </a:ln>
              <a:solidFill>
                <a:srgbClr val="F6F6F6"/>
              </a:solidFill>
              <a:effectLst/>
              <a:uLnTx/>
              <a:uFillTx/>
              <a:latin typeface="Montserrat Light Bold"/>
              <a:ea typeface="Montserrat Light Bold"/>
              <a:cs typeface="Montserrat Light Bold"/>
              <a:sym typeface="Montserrat Light Bold"/>
            </a:endParaRP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endParaRPr kumimoji="0" lang="en-US" sz="1688" b="1" i="0" u="none" strike="noStrike" kern="1200" cap="none" spc="17" normalizeH="0" baseline="0" noProof="0" dirty="0">
              <a:ln>
                <a:noFill/>
              </a:ln>
              <a:solidFill>
                <a:srgbClr val="F6F6F6"/>
              </a:solidFill>
              <a:effectLst/>
              <a:uLnTx/>
              <a:uFillTx/>
              <a:latin typeface="Montserrat Light Bold"/>
              <a:ea typeface="Montserrat Light Bold"/>
              <a:cs typeface="Montserrat Light Bold"/>
              <a:sym typeface="Montserrat Light Bold"/>
            </a:endParaRPr>
          </a:p>
        </p:txBody>
      </p:sp>
      <p:sp>
        <p:nvSpPr>
          <p:cNvPr id="14" name="TextBox 14"/>
          <p:cNvSpPr txBox="1"/>
          <p:nvPr/>
        </p:nvSpPr>
        <p:spPr>
          <a:xfrm>
            <a:off x="6383511" y="1370216"/>
            <a:ext cx="3733937" cy="6064737"/>
          </a:xfrm>
          <a:prstGeom prst="rect">
            <a:avLst/>
          </a:prstGeom>
        </p:spPr>
        <p:txBody>
          <a:bodyPr lIns="0" tIns="0" rIns="0" bIns="0" rtlCol="0" anchor="t">
            <a:spAutoFit/>
          </a:bodyPr>
          <a:lstStyle/>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r>
              <a:rPr kumimoji="0" lang="es-PA" sz="1688" b="1" i="0" u="none" strike="noStrike" kern="1200" cap="none" spc="17" normalizeH="0" baseline="0" dirty="0">
                <a:ln>
                  <a:noFill/>
                </a:ln>
                <a:solidFill>
                  <a:srgbClr val="F6F6F6"/>
                </a:solidFill>
                <a:effectLst/>
                <a:uLnTx/>
                <a:uFillTx/>
                <a:latin typeface="Montserrat Light Bold"/>
                <a:ea typeface="Montserrat Light Bold"/>
                <a:cs typeface="Montserrat Light Bold"/>
                <a:sym typeface="Montserrat Light Bold"/>
              </a:rPr>
              <a:t>Es expresión del Poder de Reforma</a:t>
            </a:r>
            <a:r>
              <a:rPr lang="en-US" sz="1688" b="1" spc="17" dirty="0">
                <a:solidFill>
                  <a:srgbClr val="F6F6F6"/>
                </a:solidFill>
                <a:latin typeface="Montserrat Light Bold"/>
                <a:ea typeface="Montserrat Light Bold"/>
                <a:cs typeface="Montserrat Light Bold"/>
                <a:sym typeface="Montserrat Light Bold"/>
              </a:rPr>
              <a:t> de los que no </a:t>
            </a:r>
            <a:r>
              <a:rPr lang="es-PA" sz="1688" b="1" spc="17" dirty="0">
                <a:solidFill>
                  <a:srgbClr val="F6F6F6"/>
                </a:solidFill>
                <a:latin typeface="Montserrat Light Bold"/>
                <a:ea typeface="Montserrat Light Bold"/>
                <a:cs typeface="Montserrat Light Bold"/>
                <a:sym typeface="Montserrat Light Bold"/>
              </a:rPr>
              <a:t>quieren</a:t>
            </a:r>
            <a:r>
              <a:rPr lang="en-US" sz="1688" b="1" spc="17" dirty="0">
                <a:solidFill>
                  <a:srgbClr val="F6F6F6"/>
                </a:solidFill>
                <a:latin typeface="Montserrat Light Bold"/>
                <a:ea typeface="Montserrat Light Bold"/>
                <a:cs typeface="Montserrat Light Bold"/>
                <a:sym typeface="Montserrat Light Bold"/>
              </a:rPr>
              <a:t> </a:t>
            </a:r>
            <a:r>
              <a:rPr lang="en-US" sz="1688" b="1" spc="17" dirty="0" err="1">
                <a:solidFill>
                  <a:srgbClr val="F6F6F6"/>
                </a:solidFill>
                <a:latin typeface="Montserrat Light Bold"/>
                <a:ea typeface="Montserrat Light Bold"/>
                <a:cs typeface="Montserrat Light Bold"/>
                <a:sym typeface="Montserrat Light Bold"/>
              </a:rPr>
              <a:t>cambios</a:t>
            </a:r>
            <a:r>
              <a:rPr lang="en-US" sz="1688" b="1" spc="17" dirty="0">
                <a:solidFill>
                  <a:srgbClr val="F6F6F6"/>
                </a:solidFill>
                <a:latin typeface="Montserrat Light Bold"/>
                <a:ea typeface="Montserrat Light Bold"/>
                <a:cs typeface="Montserrat Light Bold"/>
                <a:sym typeface="Montserrat Light Bold"/>
              </a:rPr>
              <a:t>.</a:t>
            </a:r>
            <a:endParaRPr kumimoji="0" lang="en-US" sz="1688" b="1" i="0" u="none" strike="noStrike" kern="1200" cap="none" spc="17" normalizeH="0" baseline="0" noProof="0" dirty="0">
              <a:ln>
                <a:noFill/>
              </a:ln>
              <a:solidFill>
                <a:srgbClr val="F6F6F6"/>
              </a:solidFill>
              <a:effectLst/>
              <a:uLnTx/>
              <a:uFillTx/>
              <a:latin typeface="Montserrat Light Bold"/>
              <a:ea typeface="Montserrat Light Bold"/>
              <a:cs typeface="Montserrat Light Bold"/>
              <a:sym typeface="Montserrat Light Bold"/>
            </a:endParaRP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endParaRPr kumimoji="0" lang="en-US" sz="1688" b="1" i="0" u="none" strike="noStrike" kern="1200" cap="none" spc="17" normalizeH="0" baseline="0" noProof="0" dirty="0">
              <a:ln>
                <a:noFill/>
              </a:ln>
              <a:solidFill>
                <a:srgbClr val="F6F6F6"/>
              </a:solidFill>
              <a:effectLst/>
              <a:uLnTx/>
              <a:uFillTx/>
              <a:latin typeface="Montserrat Light Bold"/>
              <a:ea typeface="Montserrat Light Bold"/>
              <a:cs typeface="Montserrat Light Bold"/>
              <a:sym typeface="Montserrat Light Bold"/>
            </a:endParaRP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r>
              <a:rPr lang="en-US" sz="1688" b="1" spc="17" dirty="0">
                <a:solidFill>
                  <a:srgbClr val="F6F6F6"/>
                </a:solidFill>
                <a:latin typeface="Montserrat Light Bold"/>
                <a:ea typeface="Montserrat Light Bold"/>
                <a:cs typeface="Montserrat Light Bold"/>
                <a:sym typeface="Montserrat Light Bold"/>
              </a:rPr>
              <a:t> </a:t>
            </a:r>
            <a:r>
              <a:rPr lang="es-PA" sz="1688" b="1" spc="17" dirty="0">
                <a:solidFill>
                  <a:srgbClr val="F6F6F6"/>
                </a:solidFill>
                <a:latin typeface="Montserrat Light Bold"/>
                <a:ea typeface="Montserrat Light Bold"/>
                <a:cs typeface="Montserrat Light Bold"/>
                <a:sym typeface="Montserrat Light Bold"/>
              </a:rPr>
              <a:t>Siempre esta prevista en la  Constitución .</a:t>
            </a: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endParaRPr lang="es-PA" sz="1688" b="1" spc="17" dirty="0">
              <a:solidFill>
                <a:srgbClr val="F6F6F6"/>
              </a:solidFill>
              <a:latin typeface="Montserrat Light Bold"/>
              <a:ea typeface="Montserrat Light Bold"/>
              <a:cs typeface="Montserrat Light Bold"/>
              <a:sym typeface="Montserrat Light Bold"/>
            </a:endParaRP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r>
              <a:rPr lang="es-PA" sz="1688" b="1" spc="17" dirty="0">
                <a:solidFill>
                  <a:srgbClr val="F6F6F6"/>
                </a:solidFill>
                <a:latin typeface="Montserrat Light Bold"/>
                <a:ea typeface="Montserrat Light Bold"/>
                <a:cs typeface="Montserrat Light Bold"/>
                <a:sym typeface="Montserrat Light Bold"/>
              </a:rPr>
              <a:t>No pude intervenir o disolver ningún órgano de gobierno .</a:t>
            </a: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endParaRPr lang="es-PA" sz="1688" b="1" spc="17" dirty="0">
              <a:solidFill>
                <a:srgbClr val="F6F6F6"/>
              </a:solidFill>
              <a:latin typeface="Montserrat Light Bold"/>
              <a:ea typeface="Montserrat Light Bold"/>
              <a:cs typeface="Montserrat Light Bold"/>
              <a:sym typeface="Montserrat Light Bold"/>
            </a:endParaRP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endParaRPr lang="es-PA" sz="1688" b="1" spc="17" dirty="0">
              <a:solidFill>
                <a:srgbClr val="F6F6F6"/>
              </a:solidFill>
              <a:latin typeface="Montserrat Light Bold"/>
              <a:ea typeface="Montserrat Light Bold"/>
              <a:cs typeface="Montserrat Light Bold"/>
              <a:sym typeface="Montserrat Light Bold"/>
            </a:endParaRP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r>
              <a:rPr lang="es-PA" sz="1688" b="1" spc="17" dirty="0">
                <a:solidFill>
                  <a:srgbClr val="F6F6F6"/>
                </a:solidFill>
                <a:latin typeface="Montserrat Light Bold"/>
                <a:ea typeface="Montserrat Light Bold"/>
                <a:cs typeface="Montserrat Light Bold"/>
                <a:sym typeface="Montserrat Light Bold"/>
              </a:rPr>
              <a:t> Esta sujeta a control constitucional.</a:t>
            </a:r>
          </a:p>
          <a:p>
            <a:pPr marL="364331" marR="0" lvl="1" indent="-182166" algn="l" defTabSz="857250" rtl="0" eaLnBrk="1" fontAlgn="auto" latinLnBrk="0" hangingPunct="1">
              <a:lnSpc>
                <a:spcPts val="2531"/>
              </a:lnSpc>
              <a:spcBef>
                <a:spcPts val="0"/>
              </a:spcBef>
              <a:spcAft>
                <a:spcPts val="0"/>
              </a:spcAft>
              <a:buClrTx/>
              <a:buSzTx/>
              <a:buFont typeface="Arial"/>
              <a:buChar char="•"/>
              <a:tabLst/>
              <a:defRPr/>
            </a:pPr>
            <a:r>
              <a:rPr lang="es-PA" sz="1688" b="1" spc="17" dirty="0">
                <a:solidFill>
                  <a:srgbClr val="F6F6F6"/>
                </a:solidFill>
                <a:latin typeface="Montserrat Light Bold"/>
                <a:ea typeface="Montserrat Light Bold"/>
                <a:cs typeface="Montserrat Light Bold"/>
                <a:sym typeface="Montserrat Light Bold"/>
              </a:rPr>
              <a:t>Puede reformar la Constitución, pero no puede legítimamente  crear una nueva .</a:t>
            </a:r>
          </a:p>
          <a:p>
            <a:pPr marL="0" marR="0" lvl="0" indent="0" algn="l" defTabSz="857250" rtl="0" eaLnBrk="1" fontAlgn="auto" latinLnBrk="0" hangingPunct="1">
              <a:lnSpc>
                <a:spcPts val="2531"/>
              </a:lnSpc>
              <a:spcBef>
                <a:spcPts val="0"/>
              </a:spcBef>
              <a:spcAft>
                <a:spcPts val="0"/>
              </a:spcAft>
              <a:buClrTx/>
              <a:buSzTx/>
              <a:buFontTx/>
              <a:buNone/>
              <a:tabLst/>
              <a:defRPr/>
            </a:pPr>
            <a:endParaRPr kumimoji="0" lang="en-US" sz="1688" b="1" i="0" u="none" strike="noStrike" kern="1200" cap="none" spc="17" normalizeH="0" baseline="0" noProof="0" dirty="0">
              <a:ln>
                <a:noFill/>
              </a:ln>
              <a:solidFill>
                <a:srgbClr val="F6F6F6"/>
              </a:solidFill>
              <a:effectLst/>
              <a:uLnTx/>
              <a:uFillTx/>
              <a:latin typeface="Montserrat Light Bold"/>
              <a:ea typeface="Montserrat Light Bold"/>
              <a:cs typeface="Montserrat Light Bold"/>
              <a:sym typeface="Montserrat Light Bold"/>
            </a:endParaRPr>
          </a:p>
          <a:p>
            <a:pPr marL="0" marR="0" lvl="0" indent="0" algn="l" defTabSz="857250" rtl="0" eaLnBrk="1" fontAlgn="auto" latinLnBrk="0" hangingPunct="1">
              <a:lnSpc>
                <a:spcPts val="2531"/>
              </a:lnSpc>
              <a:spcBef>
                <a:spcPts val="0"/>
              </a:spcBef>
              <a:spcAft>
                <a:spcPts val="0"/>
              </a:spcAft>
              <a:buClrTx/>
              <a:buSzTx/>
              <a:buFontTx/>
              <a:buNone/>
              <a:tabLst/>
              <a:defRPr/>
            </a:pPr>
            <a:endParaRPr kumimoji="0" lang="en-US" sz="1688" b="1" i="0" u="none" strike="noStrike" kern="1200" cap="none" spc="17" normalizeH="0" baseline="0" noProof="0" dirty="0">
              <a:ln>
                <a:noFill/>
              </a:ln>
              <a:solidFill>
                <a:srgbClr val="F6F6F6"/>
              </a:solidFill>
              <a:effectLst/>
              <a:uLnTx/>
              <a:uFillTx/>
              <a:latin typeface="Montserrat Light Bold"/>
              <a:ea typeface="Montserrat Light Bold"/>
              <a:cs typeface="Montserrat Light Bold"/>
              <a:sym typeface="Montserrat Light Bold"/>
            </a:endParaRPr>
          </a:p>
        </p:txBody>
      </p:sp>
      <p:sp>
        <p:nvSpPr>
          <p:cNvPr id="16" name="AutoShape 9">
            <a:extLst>
              <a:ext uri="{FF2B5EF4-FFF2-40B4-BE49-F238E27FC236}">
                <a16:creationId xmlns:a16="http://schemas.microsoft.com/office/drawing/2014/main" id="{9D1671F6-22F9-488A-AD5B-265FAFFFCFAF}"/>
              </a:ext>
            </a:extLst>
          </p:cNvPr>
          <p:cNvSpPr/>
          <p:nvPr/>
        </p:nvSpPr>
        <p:spPr>
          <a:xfrm flipH="1">
            <a:off x="6096000" y="1248589"/>
            <a:ext cx="1449" cy="5970930"/>
          </a:xfrm>
          <a:prstGeom prst="line">
            <a:avLst/>
          </a:prstGeom>
          <a:ln w="38100" cap="flat">
            <a:solidFill>
              <a:srgbClr val="FFFFFF"/>
            </a:solidFill>
            <a:prstDash val="solid"/>
            <a:headEnd type="none" w="sm" len="sm"/>
            <a:tailEnd type="none" w="sm" len="sm"/>
          </a:ln>
        </p:spPr>
      </p:sp>
      <p:sp>
        <p:nvSpPr>
          <p:cNvPr id="19" name="TextBox 10">
            <a:extLst>
              <a:ext uri="{FF2B5EF4-FFF2-40B4-BE49-F238E27FC236}">
                <a16:creationId xmlns:a16="http://schemas.microsoft.com/office/drawing/2014/main" id="{F43338D2-D309-48ED-B367-B61ECFFF06C3}"/>
              </a:ext>
            </a:extLst>
          </p:cNvPr>
          <p:cNvSpPr txBox="1"/>
          <p:nvPr/>
        </p:nvSpPr>
        <p:spPr>
          <a:xfrm>
            <a:off x="-438278" y="52398"/>
            <a:ext cx="7140458" cy="496739"/>
          </a:xfrm>
          <a:prstGeom prst="rect">
            <a:avLst/>
          </a:prstGeom>
        </p:spPr>
        <p:txBody>
          <a:bodyPr lIns="0" tIns="0" rIns="0" bIns="0" rtlCol="0" anchor="t">
            <a:spAutoFit/>
          </a:bodyPr>
          <a:lstStyle/>
          <a:p>
            <a:pPr marL="0" marR="0" lvl="0" indent="0" algn="ctr" defTabSz="857250" rtl="0" eaLnBrk="1" fontAlgn="auto" latinLnBrk="0" hangingPunct="1">
              <a:lnSpc>
                <a:spcPct val="150000"/>
              </a:lnSpc>
              <a:spcBef>
                <a:spcPts val="0"/>
              </a:spcBef>
              <a:spcAft>
                <a:spcPts val="0"/>
              </a:spcAft>
              <a:buClrTx/>
              <a:buSzTx/>
              <a:buFontTx/>
              <a:buNone/>
              <a:tabLst/>
              <a:defRPr/>
            </a:pPr>
            <a:r>
              <a:rPr lang="en-US" sz="2400" b="1" spc="36" dirty="0">
                <a:solidFill>
                  <a:srgbClr val="F8FBFD"/>
                </a:solidFill>
                <a:latin typeface="Montserrat Classic Bold"/>
                <a:ea typeface="Montserrat Classic Bold"/>
                <a:cs typeface="Montserrat Classic Bold"/>
                <a:sym typeface="Montserrat Classic Bold"/>
              </a:rPr>
              <a:t>ASAMBLEA CONSTITUYENTE  </a:t>
            </a:r>
          </a:p>
        </p:txBody>
      </p:sp>
    </p:spTree>
    <p:extLst>
      <p:ext uri="{BB962C8B-B14F-4D97-AF65-F5344CB8AC3E}">
        <p14:creationId xmlns:p14="http://schemas.microsoft.com/office/powerpoint/2010/main" val="3609420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sp>
        <p:nvSpPr>
          <p:cNvPr id="2" name="AutoShape 2"/>
          <p:cNvSpPr/>
          <p:nvPr/>
        </p:nvSpPr>
        <p:spPr>
          <a:xfrm rot="-2700000">
            <a:off x="7826274" y="-2508273"/>
            <a:ext cx="3332755" cy="3332103"/>
          </a:xfrm>
          <a:prstGeom prst="rect">
            <a:avLst/>
          </a:prstGeom>
          <a:solidFill>
            <a:srgbClr val="97BCC7"/>
          </a:solidFill>
        </p:spPr>
      </p:sp>
      <p:sp>
        <p:nvSpPr>
          <p:cNvPr id="3" name="AutoShape 3"/>
          <p:cNvSpPr/>
          <p:nvPr/>
        </p:nvSpPr>
        <p:spPr>
          <a:xfrm rot="-2700000">
            <a:off x="9300268" y="409659"/>
            <a:ext cx="3332755" cy="25123"/>
          </a:xfrm>
          <a:prstGeom prst="rect">
            <a:avLst/>
          </a:prstGeom>
          <a:solidFill>
            <a:srgbClr val="F8FBFD"/>
          </a:solidFill>
        </p:spPr>
      </p:sp>
      <p:sp>
        <p:nvSpPr>
          <p:cNvPr id="4" name="TextBox 4"/>
          <p:cNvSpPr txBox="1"/>
          <p:nvPr/>
        </p:nvSpPr>
        <p:spPr>
          <a:xfrm>
            <a:off x="2929424" y="381075"/>
            <a:ext cx="4307305" cy="615553"/>
          </a:xfrm>
          <a:prstGeom prst="rect">
            <a:avLst/>
          </a:prstGeom>
        </p:spPr>
        <p:txBody>
          <a:bodyPr lIns="0" tIns="0" rIns="0" bIns="0" rtlCol="0" anchor="t">
            <a:spAutoFit/>
          </a:bodyPr>
          <a:lstStyle/>
          <a:p>
            <a:pPr algn="r" defTabSz="857250">
              <a:lnSpc>
                <a:spcPts val="4837"/>
              </a:lnSpc>
            </a:pPr>
            <a:r>
              <a:rPr lang="en-US" sz="4030" b="1" spc="-39">
                <a:solidFill>
                  <a:srgbClr val="F8FBFD"/>
                </a:solidFill>
                <a:latin typeface="Montserrat Classic Bold"/>
                <a:ea typeface="Montserrat Classic Bold"/>
                <a:cs typeface="Montserrat Classic Bold"/>
                <a:sym typeface="Montserrat Classic Bold"/>
              </a:rPr>
              <a:t>Bibliografia</a:t>
            </a:r>
          </a:p>
        </p:txBody>
      </p:sp>
      <p:sp>
        <p:nvSpPr>
          <p:cNvPr id="6" name="TextBox 6"/>
          <p:cNvSpPr txBox="1"/>
          <p:nvPr/>
        </p:nvSpPr>
        <p:spPr>
          <a:xfrm>
            <a:off x="2998386" y="1675354"/>
            <a:ext cx="9064955" cy="3314369"/>
          </a:xfrm>
          <a:prstGeom prst="rect">
            <a:avLst/>
          </a:prstGeom>
        </p:spPr>
        <p:txBody>
          <a:bodyPr wrap="square" lIns="0" tIns="0" rIns="0" bIns="0" rtlCol="0" anchor="t">
            <a:spAutoFit/>
          </a:bodyPr>
          <a:lstStyle/>
          <a:p>
            <a:pPr defTabSz="857250">
              <a:lnSpc>
                <a:spcPts val="2625"/>
              </a:lnSpc>
            </a:pPr>
            <a:r>
              <a:rPr lang="en-US" sz="1875" b="1" dirty="0">
                <a:solidFill>
                  <a:srgbClr val="F8FBFD"/>
                </a:solidFill>
                <a:latin typeface="Montserrat Classic Bold"/>
                <a:ea typeface="Montserrat Classic Bold"/>
                <a:cs typeface="Montserrat Classic Bold"/>
                <a:sym typeface="Montserrat Classic Bold"/>
              </a:rPr>
              <a:t>ADAMES, Luis Manuel: ¿ </a:t>
            </a:r>
            <a:r>
              <a:rPr lang="es-PA" sz="1875" b="1" dirty="0">
                <a:solidFill>
                  <a:srgbClr val="F8FBFD"/>
                </a:solidFill>
                <a:latin typeface="Montserrat Classic Bold"/>
                <a:ea typeface="Montserrat Classic Bold"/>
                <a:cs typeface="Montserrat Classic Bold"/>
                <a:sym typeface="Montserrat Classic Bold"/>
              </a:rPr>
              <a:t>Cuál Constitución</a:t>
            </a:r>
            <a:r>
              <a:rPr lang="en-US" sz="1875" b="1" dirty="0">
                <a:solidFill>
                  <a:srgbClr val="F8FBFD"/>
                </a:solidFill>
                <a:latin typeface="Montserrat Classic Bold"/>
                <a:ea typeface="Montserrat Classic Bold"/>
                <a:cs typeface="Montserrat Classic Bold"/>
                <a:sym typeface="Montserrat Classic Bold"/>
              </a:rPr>
              <a:t>?</a:t>
            </a:r>
          </a:p>
          <a:p>
            <a:pPr defTabSz="857250">
              <a:lnSpc>
                <a:spcPts val="2625"/>
              </a:lnSpc>
            </a:pPr>
            <a:r>
              <a:rPr lang="en-US" sz="1875" b="1" dirty="0">
                <a:solidFill>
                  <a:srgbClr val="F8FBFD"/>
                </a:solidFill>
                <a:latin typeface="Montserrat Classic Bold"/>
                <a:ea typeface="Montserrat Classic Bold"/>
                <a:cs typeface="Montserrat Classic Bold"/>
                <a:sym typeface="Montserrat Classic Bold"/>
              </a:rPr>
              <a:t>BERNAL, Miguel Antonio: ¿</a:t>
            </a:r>
            <a:r>
              <a:rPr lang="en-US" sz="1875" spc="131" dirty="0">
                <a:solidFill>
                  <a:srgbClr val="F8FBFD"/>
                </a:solidFill>
                <a:latin typeface="Montserrat Classic"/>
                <a:ea typeface="Montserrat Classic"/>
                <a:cs typeface="Montserrat Classic"/>
                <a:sym typeface="Montserrat Classic"/>
              </a:rPr>
              <a:t>Que es una </a:t>
            </a:r>
            <a:r>
              <a:rPr lang="es-PA" sz="1875" spc="131" dirty="0">
                <a:solidFill>
                  <a:srgbClr val="F8FBFD"/>
                </a:solidFill>
                <a:latin typeface="Montserrat Classic"/>
                <a:ea typeface="Montserrat Classic"/>
                <a:cs typeface="Montserrat Classic"/>
                <a:sym typeface="Montserrat Classic"/>
              </a:rPr>
              <a:t>Asamblea Constituyente?</a:t>
            </a:r>
          </a:p>
          <a:p>
            <a:pPr marL="0" marR="0" lvl="0" indent="0" algn="l" defTabSz="857250" rtl="0" eaLnBrk="1" fontAlgn="auto" latinLnBrk="0" hangingPunct="1">
              <a:lnSpc>
                <a:spcPts val="2625"/>
              </a:lnSpc>
              <a:spcBef>
                <a:spcPts val="0"/>
              </a:spcBef>
              <a:spcAft>
                <a:spcPts val="0"/>
              </a:spcAft>
              <a:buClrTx/>
              <a:buSzTx/>
              <a:buFontTx/>
              <a:buNone/>
              <a:tabLst/>
              <a:defRPr/>
            </a:pPr>
            <a:r>
              <a:rPr kumimoji="0" lang="en-US" sz="1875" b="1" i="0" u="none" strike="noStrike" kern="1200" cap="none" spc="0" normalizeH="0" baseline="0" noProof="0" dirty="0">
                <a:ln>
                  <a:noFill/>
                </a:ln>
                <a:solidFill>
                  <a:srgbClr val="F8FBFD"/>
                </a:solidFill>
                <a:effectLst/>
                <a:uLnTx/>
                <a:uFillTx/>
                <a:latin typeface="Montserrat Classic Bold"/>
                <a:ea typeface="Montserrat Classic Bold"/>
                <a:cs typeface="Montserrat Classic Bold"/>
                <a:sym typeface="Montserrat Classic Bold"/>
              </a:rPr>
              <a:t>CORDOBA, Ruben Dario: La </a:t>
            </a:r>
            <a:r>
              <a:rPr kumimoji="0" lang="es-PA" sz="1875" b="1" i="0" u="none" strike="noStrike" kern="1200" cap="none" spc="0" normalizeH="0" baseline="0" noProof="0" dirty="0">
                <a:ln>
                  <a:noFill/>
                </a:ln>
                <a:solidFill>
                  <a:srgbClr val="F8FBFD"/>
                </a:solidFill>
                <a:effectLst/>
                <a:uLnTx/>
                <a:uFillTx/>
                <a:latin typeface="Montserrat Classic Bold"/>
                <a:ea typeface="Montserrat Classic Bold"/>
                <a:cs typeface="Montserrat Classic Bold"/>
                <a:sym typeface="Montserrat Classic Bold"/>
              </a:rPr>
              <a:t>Asamblea</a:t>
            </a:r>
            <a:r>
              <a:rPr kumimoji="0" lang="en-US" sz="1875" b="1" i="0" u="none" strike="noStrike" kern="1200" cap="none" spc="0" normalizeH="0" baseline="0" noProof="0" dirty="0">
                <a:ln>
                  <a:noFill/>
                </a:ln>
                <a:solidFill>
                  <a:srgbClr val="F8FBFD"/>
                </a:solidFill>
                <a:effectLst/>
                <a:uLnTx/>
                <a:uFillTx/>
                <a:latin typeface="Montserrat Classic Bold"/>
                <a:ea typeface="Montserrat Classic Bold"/>
                <a:cs typeface="Montserrat Classic Bold"/>
                <a:sym typeface="Montserrat Classic Bold"/>
              </a:rPr>
              <a:t> </a:t>
            </a:r>
            <a:r>
              <a:rPr kumimoji="0" lang="es-PA" sz="1875" b="1" i="0" u="none" strike="noStrike" kern="1200" cap="none" spc="0" normalizeH="0" baseline="0" noProof="0" dirty="0">
                <a:ln>
                  <a:noFill/>
                </a:ln>
                <a:solidFill>
                  <a:srgbClr val="F8FBFD"/>
                </a:solidFill>
                <a:effectLst/>
                <a:uLnTx/>
                <a:uFillTx/>
                <a:latin typeface="Montserrat Classic Bold"/>
                <a:ea typeface="Montserrat Classic Bold"/>
                <a:cs typeface="Montserrat Classic Bold"/>
                <a:sym typeface="Montserrat Classic Bold"/>
              </a:rPr>
              <a:t>Constituyente</a:t>
            </a:r>
            <a:r>
              <a:rPr kumimoji="0" lang="en-US" sz="1875" b="1" i="0" u="none" strike="noStrike" kern="1200" cap="none" spc="0" normalizeH="0" baseline="0" noProof="0" dirty="0">
                <a:ln>
                  <a:noFill/>
                </a:ln>
                <a:solidFill>
                  <a:srgbClr val="F8FBFD"/>
                </a:solidFill>
                <a:effectLst/>
                <a:uLnTx/>
                <a:uFillTx/>
                <a:latin typeface="Montserrat Classic Bold"/>
                <a:ea typeface="Montserrat Classic Bold"/>
                <a:cs typeface="Montserrat Classic Bold"/>
                <a:sym typeface="Montserrat Classic Bold"/>
              </a:rPr>
              <a:t> </a:t>
            </a:r>
            <a:r>
              <a:rPr kumimoji="0" lang="en-US" sz="1875" b="1" i="0" u="none" strike="noStrike" kern="1200" cap="none" spc="0" normalizeH="0" baseline="0" noProof="0" dirty="0" err="1">
                <a:ln>
                  <a:noFill/>
                </a:ln>
                <a:solidFill>
                  <a:srgbClr val="F8FBFD"/>
                </a:solidFill>
                <a:effectLst/>
                <a:uLnTx/>
                <a:uFillTx/>
                <a:latin typeface="Montserrat Classic Bold"/>
                <a:ea typeface="Montserrat Classic Bold"/>
                <a:cs typeface="Montserrat Classic Bold"/>
                <a:sym typeface="Montserrat Classic Bold"/>
              </a:rPr>
              <a:t>Paralela</a:t>
            </a:r>
            <a:r>
              <a:rPr kumimoji="0" lang="en-US" sz="1875" b="1" i="0" u="none" strike="noStrike" kern="1200" cap="none" spc="0" normalizeH="0" baseline="0" noProof="0" dirty="0">
                <a:ln>
                  <a:noFill/>
                </a:ln>
                <a:solidFill>
                  <a:srgbClr val="F8FBFD"/>
                </a:solidFill>
                <a:effectLst/>
                <a:uLnTx/>
                <a:uFillTx/>
                <a:latin typeface="Montserrat Classic Bold"/>
                <a:ea typeface="Montserrat Classic Bold"/>
                <a:cs typeface="Montserrat Classic Bold"/>
                <a:sym typeface="Montserrat Classic Bold"/>
              </a:rPr>
              <a:t>  </a:t>
            </a:r>
          </a:p>
          <a:p>
            <a:pPr marL="0" marR="0" lvl="0" indent="0" algn="l" defTabSz="857250" rtl="0" eaLnBrk="1" fontAlgn="auto" latinLnBrk="0" hangingPunct="1">
              <a:lnSpc>
                <a:spcPts val="2625"/>
              </a:lnSpc>
              <a:spcBef>
                <a:spcPts val="0"/>
              </a:spcBef>
              <a:spcAft>
                <a:spcPts val="0"/>
              </a:spcAft>
              <a:buClrTx/>
              <a:buSzTx/>
              <a:buFontTx/>
              <a:buNone/>
              <a:tabLst/>
              <a:defRPr/>
            </a:pPr>
            <a:r>
              <a:rPr kumimoji="0" lang="en-US" sz="1875" b="1" i="0" u="none" strike="noStrike" kern="1200" cap="none" spc="0" normalizeH="0" baseline="0" noProof="0" dirty="0">
                <a:ln>
                  <a:noFill/>
                </a:ln>
                <a:solidFill>
                  <a:srgbClr val="F8FBFD"/>
                </a:solidFill>
                <a:effectLst/>
                <a:uLnTx/>
                <a:uFillTx/>
                <a:latin typeface="Montserrat Classic Bold"/>
                <a:ea typeface="Montserrat Classic Bold"/>
                <a:cs typeface="Montserrat Classic Bold"/>
                <a:sym typeface="Montserrat Classic Bold"/>
              </a:rPr>
              <a:t>                                              un studio </a:t>
            </a:r>
            <a:r>
              <a:rPr kumimoji="0" lang="es-PA" sz="1875" b="1" i="0" u="none" strike="noStrike" kern="1200" cap="none" spc="0" normalizeH="0" baseline="0" noProof="0" dirty="0">
                <a:ln>
                  <a:noFill/>
                </a:ln>
                <a:solidFill>
                  <a:srgbClr val="F8FBFD"/>
                </a:solidFill>
                <a:effectLst/>
                <a:uLnTx/>
                <a:uFillTx/>
                <a:latin typeface="Montserrat Classic Bold"/>
                <a:ea typeface="Montserrat Classic Bold"/>
                <a:cs typeface="Montserrat Classic Bold"/>
                <a:sym typeface="Montserrat Classic Bold"/>
              </a:rPr>
              <a:t>Jurídico</a:t>
            </a:r>
            <a:r>
              <a:rPr kumimoji="0" lang="en-US" sz="1875" b="1" i="0" u="none" strike="noStrike" kern="1200" cap="none" spc="0" normalizeH="0" baseline="0" noProof="0" dirty="0">
                <a:ln>
                  <a:noFill/>
                </a:ln>
                <a:solidFill>
                  <a:srgbClr val="F8FBFD"/>
                </a:solidFill>
                <a:effectLst/>
                <a:uLnTx/>
                <a:uFillTx/>
                <a:latin typeface="Montserrat Classic Bold"/>
                <a:ea typeface="Montserrat Classic Bold"/>
                <a:cs typeface="Montserrat Classic Bold"/>
                <a:sym typeface="Montserrat Classic Bold"/>
              </a:rPr>
              <a:t> –Politico.</a:t>
            </a:r>
          </a:p>
          <a:p>
            <a:pPr marL="0" marR="0" lvl="0" indent="0" algn="l" defTabSz="857250" rtl="0" eaLnBrk="1" fontAlgn="auto" latinLnBrk="0" hangingPunct="1">
              <a:lnSpc>
                <a:spcPts val="2625"/>
              </a:lnSpc>
              <a:spcBef>
                <a:spcPts val="0"/>
              </a:spcBef>
              <a:spcAft>
                <a:spcPts val="0"/>
              </a:spcAft>
              <a:buClrTx/>
              <a:buSzTx/>
              <a:buFontTx/>
              <a:buNone/>
              <a:tabLst/>
              <a:defRPr/>
            </a:pPr>
            <a:r>
              <a:rPr lang="en-US" sz="1875" b="1" dirty="0">
                <a:solidFill>
                  <a:srgbClr val="F8FBFD"/>
                </a:solidFill>
                <a:latin typeface="Montserrat Classic Bold"/>
                <a:ea typeface="Montserrat Classic Bold"/>
                <a:cs typeface="Montserrat Classic Bold"/>
                <a:sym typeface="Montserrat Classic Bold"/>
              </a:rPr>
              <a:t>QUINTERO, César: </a:t>
            </a:r>
            <a:r>
              <a:rPr lang="es-PA" sz="1875" b="1" dirty="0">
                <a:solidFill>
                  <a:srgbClr val="F8FBFD"/>
                </a:solidFill>
                <a:latin typeface="Montserrat Classic Bold"/>
                <a:ea typeface="Montserrat Classic Bold"/>
                <a:cs typeface="Montserrat Classic Bold"/>
                <a:sym typeface="Montserrat Classic Bold"/>
              </a:rPr>
              <a:t>Evolución Constitucional de Panamá</a:t>
            </a:r>
            <a:endParaRPr kumimoji="0" lang="es-PA" sz="1875" b="1" i="0" u="none" strike="noStrike" kern="1200" cap="none" spc="0" normalizeH="0" baseline="0" dirty="0">
              <a:ln>
                <a:noFill/>
              </a:ln>
              <a:solidFill>
                <a:srgbClr val="F8FBFD"/>
              </a:solidFill>
              <a:effectLst/>
              <a:uLnTx/>
              <a:uFillTx/>
              <a:latin typeface="Montserrat Classic Bold"/>
              <a:ea typeface="Montserrat Classic Bold"/>
              <a:cs typeface="Montserrat Classic Bold"/>
              <a:sym typeface="Montserrat Classic Bold"/>
            </a:endParaRPr>
          </a:p>
          <a:p>
            <a:pPr defTabSz="857250">
              <a:lnSpc>
                <a:spcPts val="2625"/>
              </a:lnSpc>
            </a:pPr>
            <a:endParaRPr lang="es-PA" sz="1875" b="1" dirty="0">
              <a:solidFill>
                <a:srgbClr val="F8FBFD"/>
              </a:solidFill>
              <a:latin typeface="Montserrat Classic Bold"/>
              <a:ea typeface="Montserrat Classic Bold"/>
              <a:cs typeface="Montserrat Classic Bold"/>
              <a:sym typeface="Montserrat Classic Bold"/>
            </a:endParaRPr>
          </a:p>
          <a:p>
            <a:pPr defTabSz="857250">
              <a:lnSpc>
                <a:spcPts val="2625"/>
              </a:lnSpc>
            </a:pPr>
            <a:endParaRPr lang="en-US" sz="1875" b="1" dirty="0">
              <a:solidFill>
                <a:srgbClr val="F8FBFD"/>
              </a:solidFill>
              <a:latin typeface="Montserrat Classic Bold"/>
              <a:ea typeface="Montserrat Classic Bold"/>
              <a:cs typeface="Montserrat Classic Bold"/>
              <a:sym typeface="Montserrat Classic Bold"/>
            </a:endParaRPr>
          </a:p>
          <a:p>
            <a:pPr defTabSz="857250">
              <a:lnSpc>
                <a:spcPts val="2625"/>
              </a:lnSpc>
            </a:pPr>
            <a:endParaRPr lang="en-US" sz="1875" b="1" dirty="0">
              <a:solidFill>
                <a:srgbClr val="F8FBFD"/>
              </a:solidFill>
              <a:latin typeface="Montserrat Classic Bold"/>
              <a:ea typeface="Montserrat Classic Bold"/>
              <a:cs typeface="Montserrat Classic Bold"/>
              <a:sym typeface="Montserrat Classic Bold"/>
            </a:endParaRPr>
          </a:p>
          <a:p>
            <a:pPr defTabSz="857250">
              <a:lnSpc>
                <a:spcPts val="2625"/>
              </a:lnSpc>
            </a:pPr>
            <a:endParaRPr lang="en-US" sz="1875" spc="131" dirty="0">
              <a:solidFill>
                <a:srgbClr val="F8FBFD"/>
              </a:solidFill>
              <a:latin typeface="Montserrat Classic"/>
              <a:ea typeface="Montserrat Classic"/>
              <a:cs typeface="Montserrat Classic"/>
              <a:sym typeface="Montserrat Classic"/>
            </a:endParaRPr>
          </a:p>
          <a:p>
            <a:pPr defTabSz="857250">
              <a:lnSpc>
                <a:spcPts val="2625"/>
              </a:lnSpc>
            </a:pPr>
            <a:endParaRPr lang="en-US" sz="1875" spc="131" dirty="0">
              <a:solidFill>
                <a:srgbClr val="F8FBFD"/>
              </a:solidFill>
              <a:latin typeface="Montserrat Classic"/>
              <a:ea typeface="Montserrat Classic"/>
              <a:cs typeface="Montserrat Classic"/>
              <a:sym typeface="Montserrat Classic"/>
            </a:endParaRPr>
          </a:p>
        </p:txBody>
      </p:sp>
      <p:sp>
        <p:nvSpPr>
          <p:cNvPr id="7" name="AutoShape 7"/>
          <p:cNvSpPr/>
          <p:nvPr/>
        </p:nvSpPr>
        <p:spPr>
          <a:xfrm rot="-2700000">
            <a:off x="-115904" y="6089925"/>
            <a:ext cx="1029060" cy="1028858"/>
          </a:xfrm>
          <a:prstGeom prst="rect">
            <a:avLst/>
          </a:prstGeom>
          <a:solidFill>
            <a:srgbClr val="F8FBFD"/>
          </a:solidFill>
        </p:spPr>
      </p:sp>
      <p:sp>
        <p:nvSpPr>
          <p:cNvPr id="9" name="AutoShape 9"/>
          <p:cNvSpPr/>
          <p:nvPr/>
        </p:nvSpPr>
        <p:spPr>
          <a:xfrm>
            <a:off x="2904658" y="685801"/>
            <a:ext cx="24765" cy="5473135"/>
          </a:xfrm>
          <a:prstGeom prst="rect">
            <a:avLst/>
          </a:prstGeom>
          <a:solidFill>
            <a:srgbClr val="F8FBFD"/>
          </a:solidFill>
        </p:spPr>
      </p:sp>
      <p:sp>
        <p:nvSpPr>
          <p:cNvPr id="11" name="TextBox 5">
            <a:extLst>
              <a:ext uri="{FF2B5EF4-FFF2-40B4-BE49-F238E27FC236}">
                <a16:creationId xmlns:a16="http://schemas.microsoft.com/office/drawing/2014/main" id="{64F3C6E4-3F4B-4B8D-B57C-1A199429841E}"/>
              </a:ext>
            </a:extLst>
          </p:cNvPr>
          <p:cNvSpPr txBox="1"/>
          <p:nvPr/>
        </p:nvSpPr>
        <p:spPr>
          <a:xfrm>
            <a:off x="1584667" y="1675354"/>
            <a:ext cx="1251027" cy="304827"/>
          </a:xfrm>
          <a:prstGeom prst="rect">
            <a:avLst/>
          </a:prstGeom>
        </p:spPr>
        <p:txBody>
          <a:bodyPr lIns="0" tIns="0" rIns="0" bIns="0" rtlCol="0" anchor="t">
            <a:spAutoFit/>
          </a:bodyPr>
          <a:lstStyle/>
          <a:p>
            <a:pPr algn="r" defTabSz="857250">
              <a:lnSpc>
                <a:spcPts val="2625"/>
              </a:lnSpc>
            </a:pPr>
            <a:r>
              <a:rPr lang="en-US" sz="1875" spc="131" dirty="0">
                <a:solidFill>
                  <a:srgbClr val="97BCC7"/>
                </a:solidFill>
                <a:latin typeface="Montserrat Classic"/>
                <a:ea typeface="Montserrat Classic"/>
                <a:cs typeface="Montserrat Classic"/>
                <a:sym typeface="Montserrat Classic"/>
              </a:rPr>
              <a:t>1</a:t>
            </a:r>
          </a:p>
        </p:txBody>
      </p:sp>
      <p:sp>
        <p:nvSpPr>
          <p:cNvPr id="13" name="TextBox 5">
            <a:extLst>
              <a:ext uri="{FF2B5EF4-FFF2-40B4-BE49-F238E27FC236}">
                <a16:creationId xmlns:a16="http://schemas.microsoft.com/office/drawing/2014/main" id="{76BDB40F-FA44-46C7-9795-5ADE810D162C}"/>
              </a:ext>
            </a:extLst>
          </p:cNvPr>
          <p:cNvSpPr txBox="1"/>
          <p:nvPr/>
        </p:nvSpPr>
        <p:spPr>
          <a:xfrm>
            <a:off x="1584668" y="1934614"/>
            <a:ext cx="1251027" cy="313547"/>
          </a:xfrm>
          <a:prstGeom prst="rect">
            <a:avLst/>
          </a:prstGeom>
        </p:spPr>
        <p:txBody>
          <a:bodyPr lIns="0" tIns="0" rIns="0" bIns="0" rtlCol="0" anchor="t">
            <a:spAutoFit/>
          </a:bodyPr>
          <a:lstStyle/>
          <a:p>
            <a:pPr algn="r" defTabSz="857250">
              <a:lnSpc>
                <a:spcPts val="2625"/>
              </a:lnSpc>
            </a:pPr>
            <a:r>
              <a:rPr lang="en-US" sz="1875" spc="131" dirty="0">
                <a:solidFill>
                  <a:srgbClr val="97BCC7"/>
                </a:solidFill>
                <a:latin typeface="Montserrat Classic"/>
                <a:ea typeface="Montserrat Classic"/>
                <a:cs typeface="Montserrat Classic"/>
                <a:sym typeface="Montserrat Classic"/>
              </a:rPr>
              <a:t>2</a:t>
            </a:r>
          </a:p>
        </p:txBody>
      </p:sp>
      <p:sp>
        <p:nvSpPr>
          <p:cNvPr id="14" name="TextBox 5">
            <a:extLst>
              <a:ext uri="{FF2B5EF4-FFF2-40B4-BE49-F238E27FC236}">
                <a16:creationId xmlns:a16="http://schemas.microsoft.com/office/drawing/2014/main" id="{2F143AA7-A957-4EA7-B3F6-7B30A9304BC0}"/>
              </a:ext>
            </a:extLst>
          </p:cNvPr>
          <p:cNvSpPr txBox="1"/>
          <p:nvPr/>
        </p:nvSpPr>
        <p:spPr>
          <a:xfrm>
            <a:off x="1584666" y="2322473"/>
            <a:ext cx="1251027" cy="313547"/>
          </a:xfrm>
          <a:prstGeom prst="rect">
            <a:avLst/>
          </a:prstGeom>
        </p:spPr>
        <p:txBody>
          <a:bodyPr lIns="0" tIns="0" rIns="0" bIns="0" rtlCol="0" anchor="t">
            <a:spAutoFit/>
          </a:bodyPr>
          <a:lstStyle/>
          <a:p>
            <a:pPr algn="r" defTabSz="857250">
              <a:lnSpc>
                <a:spcPts val="2625"/>
              </a:lnSpc>
            </a:pPr>
            <a:r>
              <a:rPr lang="en-US" sz="1875" spc="131" dirty="0">
                <a:solidFill>
                  <a:srgbClr val="97BCC7"/>
                </a:solidFill>
                <a:latin typeface="Montserrat Classic"/>
                <a:ea typeface="Montserrat Classic"/>
                <a:cs typeface="Montserrat Classic"/>
                <a:sym typeface="Montserrat Classic"/>
              </a:rPr>
              <a:t>3</a:t>
            </a:r>
          </a:p>
        </p:txBody>
      </p:sp>
      <p:sp>
        <p:nvSpPr>
          <p:cNvPr id="15" name="TextBox 5">
            <a:extLst>
              <a:ext uri="{FF2B5EF4-FFF2-40B4-BE49-F238E27FC236}">
                <a16:creationId xmlns:a16="http://schemas.microsoft.com/office/drawing/2014/main" id="{D39F0B8B-D679-4C30-95F0-F39AC7DB6610}"/>
              </a:ext>
            </a:extLst>
          </p:cNvPr>
          <p:cNvSpPr txBox="1"/>
          <p:nvPr/>
        </p:nvSpPr>
        <p:spPr>
          <a:xfrm>
            <a:off x="1584666" y="2710332"/>
            <a:ext cx="1251027" cy="313547"/>
          </a:xfrm>
          <a:prstGeom prst="rect">
            <a:avLst/>
          </a:prstGeom>
        </p:spPr>
        <p:txBody>
          <a:bodyPr lIns="0" tIns="0" rIns="0" bIns="0" rtlCol="0" anchor="t">
            <a:spAutoFit/>
          </a:bodyPr>
          <a:lstStyle/>
          <a:p>
            <a:pPr algn="r" defTabSz="857250">
              <a:lnSpc>
                <a:spcPts val="2625"/>
              </a:lnSpc>
            </a:pPr>
            <a:r>
              <a:rPr lang="en-US" sz="1875" spc="131" dirty="0">
                <a:solidFill>
                  <a:srgbClr val="97BCC7"/>
                </a:solidFill>
                <a:latin typeface="Montserrat Classic"/>
                <a:ea typeface="Montserrat Classic"/>
                <a:cs typeface="Montserrat Classic"/>
                <a:sym typeface="Montserrat Classic"/>
              </a:rPr>
              <a:t>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6"/>
          <p:cNvSpPr txBox="1"/>
          <p:nvPr/>
        </p:nvSpPr>
        <p:spPr>
          <a:xfrm>
            <a:off x="665437" y="1276003"/>
            <a:ext cx="10738755" cy="2235420"/>
          </a:xfrm>
          <a:prstGeom prst="rect">
            <a:avLst/>
          </a:prstGeom>
        </p:spPr>
        <p:txBody>
          <a:bodyPr wrap="square" lIns="0" tIns="0" rIns="0" bIns="0" rtlCol="0" anchor="t">
            <a:spAutoFit/>
          </a:bodyPr>
          <a:lstStyle/>
          <a:p>
            <a:pPr algn="ctr">
              <a:lnSpc>
                <a:spcPts val="9064"/>
              </a:lnSpc>
              <a:spcBef>
                <a:spcPct val="0"/>
              </a:spcBef>
            </a:pPr>
            <a:r>
              <a:rPr lang="en-US" sz="6000" b="1" dirty="0">
                <a:solidFill>
                  <a:srgbClr val="003366"/>
                </a:solidFill>
                <a:effectLst>
                  <a:outerShdw blurRad="38100" dist="38100" dir="2700000" algn="tl">
                    <a:srgbClr val="000000">
                      <a:alpha val="43137"/>
                    </a:srgbClr>
                  </a:outerShdw>
                </a:effectLst>
                <a:latin typeface="Script MT Bold" panose="03040602040607080904" pitchFamily="66" charset="0"/>
                <a:ea typeface="Fira Sans Medium"/>
                <a:cs typeface="Fira Sans Medium"/>
                <a:sym typeface="Fira Sans Medium"/>
              </a:rPr>
              <a:t>Sin </a:t>
            </a:r>
            <a:r>
              <a:rPr lang="en-US" sz="6000" b="1" dirty="0" err="1">
                <a:solidFill>
                  <a:srgbClr val="003366"/>
                </a:solidFill>
                <a:effectLst>
                  <a:outerShdw blurRad="38100" dist="38100" dir="2700000" algn="tl">
                    <a:srgbClr val="000000">
                      <a:alpha val="43137"/>
                    </a:srgbClr>
                  </a:outerShdw>
                </a:effectLst>
                <a:latin typeface="Script MT Bold" panose="03040602040607080904" pitchFamily="66" charset="0"/>
                <a:ea typeface="Fira Sans Medium"/>
                <a:cs typeface="Fira Sans Medium"/>
                <a:sym typeface="Fira Sans Medium"/>
              </a:rPr>
              <a:t>Prisa</a:t>
            </a:r>
            <a:r>
              <a:rPr lang="en-US" sz="6000" b="1" dirty="0">
                <a:solidFill>
                  <a:srgbClr val="003366"/>
                </a:solidFill>
                <a:effectLst>
                  <a:outerShdw blurRad="38100" dist="38100" dir="2700000" algn="tl">
                    <a:srgbClr val="000000">
                      <a:alpha val="43137"/>
                    </a:srgbClr>
                  </a:outerShdw>
                </a:effectLst>
                <a:latin typeface="Script MT Bold" panose="03040602040607080904" pitchFamily="66" charset="0"/>
                <a:ea typeface="Fira Sans Medium"/>
                <a:cs typeface="Fira Sans Medium"/>
                <a:sym typeface="Fira Sans Medium"/>
              </a:rPr>
              <a:t>, </a:t>
            </a:r>
            <a:r>
              <a:rPr lang="en-US" sz="6000" b="1" dirty="0" err="1">
                <a:solidFill>
                  <a:srgbClr val="003366"/>
                </a:solidFill>
                <a:effectLst>
                  <a:outerShdw blurRad="38100" dist="38100" dir="2700000" algn="tl">
                    <a:srgbClr val="000000">
                      <a:alpha val="43137"/>
                    </a:srgbClr>
                  </a:outerShdw>
                </a:effectLst>
                <a:latin typeface="Script MT Bold" panose="03040602040607080904" pitchFamily="66" charset="0"/>
                <a:ea typeface="Fira Sans Medium"/>
                <a:cs typeface="Fira Sans Medium"/>
                <a:sym typeface="Fira Sans Medium"/>
              </a:rPr>
              <a:t>pero</a:t>
            </a:r>
            <a:r>
              <a:rPr lang="en-US" sz="6000" b="1" dirty="0">
                <a:solidFill>
                  <a:srgbClr val="003366"/>
                </a:solidFill>
                <a:effectLst>
                  <a:outerShdw blurRad="38100" dist="38100" dir="2700000" algn="tl">
                    <a:srgbClr val="000000">
                      <a:alpha val="43137"/>
                    </a:srgbClr>
                  </a:outerShdw>
                </a:effectLst>
                <a:latin typeface="Script MT Bold" panose="03040602040607080904" pitchFamily="66" charset="0"/>
                <a:ea typeface="Fira Sans Medium"/>
                <a:cs typeface="Fira Sans Medium"/>
                <a:sym typeface="Fira Sans Medium"/>
              </a:rPr>
              <a:t> sin </a:t>
            </a:r>
            <a:r>
              <a:rPr lang="en-US" sz="6000" b="1" dirty="0" err="1">
                <a:solidFill>
                  <a:srgbClr val="003366"/>
                </a:solidFill>
                <a:effectLst>
                  <a:outerShdw blurRad="38100" dist="38100" dir="2700000" algn="tl">
                    <a:srgbClr val="000000">
                      <a:alpha val="43137"/>
                    </a:srgbClr>
                  </a:outerShdw>
                </a:effectLst>
                <a:latin typeface="Script MT Bold" panose="03040602040607080904" pitchFamily="66" charset="0"/>
                <a:ea typeface="Fira Sans Medium"/>
                <a:cs typeface="Fira Sans Medium"/>
                <a:sym typeface="Fira Sans Medium"/>
              </a:rPr>
              <a:t>pausa</a:t>
            </a:r>
            <a:endParaRPr lang="en-US" sz="6000" b="1" dirty="0">
              <a:solidFill>
                <a:srgbClr val="003366"/>
              </a:solidFill>
              <a:effectLst>
                <a:outerShdw blurRad="38100" dist="38100" dir="2700000" algn="tl">
                  <a:srgbClr val="000000">
                    <a:alpha val="43137"/>
                  </a:srgbClr>
                </a:outerShdw>
              </a:effectLst>
              <a:latin typeface="Script MT Bold" panose="03040602040607080904" pitchFamily="66" charset="0"/>
              <a:ea typeface="Fira Sans Medium"/>
              <a:cs typeface="Fira Sans Medium"/>
              <a:sym typeface="Fira Sans Medium"/>
            </a:endParaRPr>
          </a:p>
          <a:p>
            <a:pPr algn="ctr">
              <a:lnSpc>
                <a:spcPts val="9064"/>
              </a:lnSpc>
              <a:spcBef>
                <a:spcPct val="0"/>
              </a:spcBef>
            </a:pPr>
            <a:endParaRPr lang="en-US" sz="6000" b="1" dirty="0">
              <a:effectLst>
                <a:outerShdw blurRad="38100" dist="38100" dir="2700000" algn="tl">
                  <a:srgbClr val="000000">
                    <a:alpha val="43137"/>
                  </a:srgbClr>
                </a:outerShdw>
              </a:effectLst>
              <a:latin typeface="Script MT Bold" panose="03040602040607080904" pitchFamily="66" charset="0"/>
              <a:ea typeface="Fira Sans Medium"/>
              <a:cs typeface="Fira Sans Medium"/>
              <a:sym typeface="Fira Sans Medium"/>
            </a:endParaRPr>
          </a:p>
        </p:txBody>
      </p:sp>
      <p:sp>
        <p:nvSpPr>
          <p:cNvPr id="4" name="Rectángulo 3"/>
          <p:cNvSpPr/>
          <p:nvPr/>
        </p:nvSpPr>
        <p:spPr>
          <a:xfrm>
            <a:off x="3512052" y="5212665"/>
            <a:ext cx="5079083" cy="369332"/>
          </a:xfrm>
          <a:prstGeom prst="rect">
            <a:avLst/>
          </a:prstGeom>
        </p:spPr>
        <p:txBody>
          <a:bodyPr wrap="none">
            <a:spAutoFit/>
          </a:bodyPr>
          <a:lstStyle/>
          <a:p>
            <a:pPr algn="ctr"/>
            <a:r>
              <a:rPr lang="es-PA" b="1" i="1" dirty="0">
                <a:solidFill>
                  <a:srgbClr val="876529"/>
                </a:solidFill>
                <a:effectLst>
                  <a:outerShdw blurRad="38100" dist="38100" dir="2700000" algn="tl">
                    <a:srgbClr val="000000">
                      <a:alpha val="43137"/>
                    </a:srgbClr>
                  </a:outerShdw>
                </a:effectLst>
                <a:latin typeface="Arial" panose="020B0604020202020204" pitchFamily="34" charset="0"/>
              </a:rPr>
              <a:t>2025 Año de la Alfabetización Constitucional</a:t>
            </a:r>
            <a:endParaRPr lang="en-US" dirty="0">
              <a:solidFill>
                <a:srgbClr val="876529"/>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6E82F1B7-0F74-4443-8316-27865E9DC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45" y="-1"/>
            <a:ext cx="2951222" cy="1090569"/>
          </a:xfrm>
          <a:prstGeom prst="rect">
            <a:avLst/>
          </a:prstGeom>
        </p:spPr>
      </p:pic>
      <p:sp>
        <p:nvSpPr>
          <p:cNvPr id="6" name="Triángulo rectángulo 5">
            <a:extLst>
              <a:ext uri="{FF2B5EF4-FFF2-40B4-BE49-F238E27FC236}">
                <a16:creationId xmlns:a16="http://schemas.microsoft.com/office/drawing/2014/main" id="{EE82D900-85E1-43C7-AC8A-2CC0B86304D5}"/>
              </a:ext>
            </a:extLst>
          </p:cNvPr>
          <p:cNvSpPr/>
          <p:nvPr/>
        </p:nvSpPr>
        <p:spPr>
          <a:xfrm rot="16200000">
            <a:off x="8676783" y="3342783"/>
            <a:ext cx="4275262" cy="2755171"/>
          </a:xfrm>
          <a:prstGeom prst="rtTriangle">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655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07063" y="2112241"/>
            <a:ext cx="8904850" cy="3785652"/>
          </a:xfrm>
          <a:prstGeom prst="rect">
            <a:avLst/>
          </a:prstGeom>
        </p:spPr>
        <p:txBody>
          <a:bodyPr wrap="square">
            <a:spAutoFit/>
          </a:bodyPr>
          <a:lstStyle/>
          <a:p>
            <a:pPr algn="just"/>
            <a:r>
              <a:rPr lang="es-ES" sz="2000" i="1" dirty="0"/>
              <a:t/>
            </a:r>
            <a:br>
              <a:rPr lang="es-ES" sz="2000" i="1" dirty="0"/>
            </a:br>
            <a:r>
              <a:rPr lang="es-ES" sz="2000" i="1" dirty="0">
                <a:latin typeface="Montserrat Classic"/>
              </a:rPr>
              <a:t>1.</a:t>
            </a:r>
            <a:r>
              <a:rPr lang="es-ES" sz="2000" dirty="0">
                <a:solidFill>
                  <a:schemeClr val="tx2"/>
                </a:solidFill>
                <a:latin typeface="Montserrat Classic"/>
              </a:rPr>
              <a:t>Entrenar para </a:t>
            </a:r>
            <a:r>
              <a:rPr lang="es-ES" sz="2000" dirty="0">
                <a:solidFill>
                  <a:srgbClr val="002855"/>
                </a:solidFill>
                <a:latin typeface="Montserrat Classic"/>
              </a:rPr>
              <a:t>empoderar a la ciudadanía: brindar a cada ciudadano panameño las herramientas necesarias para comprender y contribuir al proceso constituyente originario.</a:t>
            </a:r>
          </a:p>
          <a:p>
            <a:pPr algn="just"/>
            <a:endParaRPr lang="es-ES" sz="2000" dirty="0">
              <a:solidFill>
                <a:srgbClr val="002855"/>
              </a:solidFill>
              <a:latin typeface="Montserrat Classic"/>
            </a:endParaRPr>
          </a:p>
          <a:p>
            <a:pPr algn="just"/>
            <a:r>
              <a:rPr lang="es-ES" sz="2000" dirty="0">
                <a:solidFill>
                  <a:srgbClr val="002855"/>
                </a:solidFill>
                <a:latin typeface="Montserrat Classic"/>
              </a:rPr>
              <a:t/>
            </a:r>
            <a:br>
              <a:rPr lang="es-ES" sz="2000" dirty="0">
                <a:solidFill>
                  <a:srgbClr val="002855"/>
                </a:solidFill>
                <a:latin typeface="Montserrat Classic"/>
              </a:rPr>
            </a:br>
            <a:r>
              <a:rPr lang="es-ES" sz="2000" dirty="0">
                <a:solidFill>
                  <a:srgbClr val="002855"/>
                </a:solidFill>
                <a:latin typeface="Montserrat Classic"/>
              </a:rPr>
              <a:t>Fortalecer la cultura cívica y así, promover valores participación democrática, inclusión y justicia social.</a:t>
            </a:r>
          </a:p>
          <a:p>
            <a:pPr algn="just"/>
            <a:r>
              <a:rPr lang="es-ES" sz="2000" dirty="0">
                <a:solidFill>
                  <a:srgbClr val="002855"/>
                </a:solidFill>
                <a:latin typeface="Montserrat Classic"/>
              </a:rPr>
              <a:t/>
            </a:r>
            <a:br>
              <a:rPr lang="es-ES" sz="2000" dirty="0">
                <a:solidFill>
                  <a:srgbClr val="002855"/>
                </a:solidFill>
                <a:latin typeface="Montserrat Classic"/>
              </a:rPr>
            </a:br>
            <a:r>
              <a:rPr lang="es-ES" sz="2000" dirty="0">
                <a:solidFill>
                  <a:srgbClr val="002855"/>
                </a:solidFill>
                <a:latin typeface="Montserrat Classic"/>
              </a:rPr>
              <a:t>Reducir las brechas de conocimiento, desarrollando estrategias específicas para llegar a comunidades rurales, indígenas, urbanas y sectores vulnerables para comprender y contribuir al proceso constituyente originario.</a:t>
            </a:r>
            <a:endParaRPr lang="en-US" sz="2000" dirty="0">
              <a:solidFill>
                <a:srgbClr val="002855"/>
              </a:solidFill>
              <a:latin typeface="Montserrat Classic"/>
            </a:endParaRPr>
          </a:p>
        </p:txBody>
      </p:sp>
      <p:sp>
        <p:nvSpPr>
          <p:cNvPr id="5" name="Título 1"/>
          <p:cNvSpPr>
            <a:spLocks noGrp="1"/>
          </p:cNvSpPr>
          <p:nvPr>
            <p:ph type="title"/>
          </p:nvPr>
        </p:nvSpPr>
        <p:spPr>
          <a:xfrm>
            <a:off x="3850343" y="1153653"/>
            <a:ext cx="3706906" cy="548728"/>
          </a:xfrm>
        </p:spPr>
        <p:txBody>
          <a:bodyPr>
            <a:normAutofit fontScale="90000"/>
          </a:bodyPr>
          <a:lstStyle/>
          <a:p>
            <a:r>
              <a:rPr lang="es-ES" sz="3200" dirty="0">
                <a:solidFill>
                  <a:srgbClr val="002855"/>
                </a:solidFill>
                <a:latin typeface="Montserrat Classic"/>
              </a:rPr>
              <a:t>Objetivos Generales</a:t>
            </a:r>
            <a:endParaRPr lang="en-US" sz="3200" dirty="0">
              <a:solidFill>
                <a:srgbClr val="002855"/>
              </a:solidFill>
              <a:latin typeface="Montserrat Classic"/>
            </a:endParaRPr>
          </a:p>
        </p:txBody>
      </p:sp>
      <p:sp>
        <p:nvSpPr>
          <p:cNvPr id="6" name="Menos 2">
            <a:extLst>
              <a:ext uri="{FF2B5EF4-FFF2-40B4-BE49-F238E27FC236}">
                <a16:creationId xmlns:a16="http://schemas.microsoft.com/office/drawing/2014/main" id="{C3F45106-7DCD-41A9-8B24-ECAA2EE8324E}"/>
              </a:ext>
            </a:extLst>
          </p:cNvPr>
          <p:cNvSpPr/>
          <p:nvPr/>
        </p:nvSpPr>
        <p:spPr>
          <a:xfrm>
            <a:off x="-483201" y="6274340"/>
            <a:ext cx="13085378" cy="756745"/>
          </a:xfrm>
          <a:prstGeom prst="mathMinus">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3">
            <a:extLst>
              <a:ext uri="{FF2B5EF4-FFF2-40B4-BE49-F238E27FC236}">
                <a16:creationId xmlns:a16="http://schemas.microsoft.com/office/drawing/2014/main" id="{B75D79B2-07FD-4E3C-8252-2EC3005E61EC}"/>
              </a:ext>
            </a:extLst>
          </p:cNvPr>
          <p:cNvSpPr/>
          <p:nvPr/>
        </p:nvSpPr>
        <p:spPr>
          <a:xfrm>
            <a:off x="1028945" y="4024772"/>
            <a:ext cx="525730" cy="414399"/>
          </a:xfrm>
          <a:custGeom>
            <a:avLst/>
            <a:gdLst/>
            <a:ahLst/>
            <a:cxnLst/>
            <a:rect l="l" t="t" r="r" b="b"/>
            <a:pathLst>
              <a:path w="525730" h="414399">
                <a:moveTo>
                  <a:pt x="0" y="0"/>
                </a:moveTo>
                <a:lnTo>
                  <a:pt x="525730" y="0"/>
                </a:lnTo>
                <a:lnTo>
                  <a:pt x="525730" y="414398"/>
                </a:lnTo>
                <a:lnTo>
                  <a:pt x="0" y="414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a:solidFill>
              <a:srgbClr val="002060"/>
            </a:solidFill>
          </a:ln>
        </p:spPr>
      </p:sp>
      <p:sp>
        <p:nvSpPr>
          <p:cNvPr id="11" name="Freeform 3">
            <a:extLst>
              <a:ext uri="{FF2B5EF4-FFF2-40B4-BE49-F238E27FC236}">
                <a16:creationId xmlns:a16="http://schemas.microsoft.com/office/drawing/2014/main" id="{D9F267B1-9F2B-4831-AFD8-9945D87C947E}"/>
              </a:ext>
            </a:extLst>
          </p:cNvPr>
          <p:cNvSpPr/>
          <p:nvPr/>
        </p:nvSpPr>
        <p:spPr>
          <a:xfrm>
            <a:off x="1032011" y="5013122"/>
            <a:ext cx="525730" cy="414399"/>
          </a:xfrm>
          <a:custGeom>
            <a:avLst/>
            <a:gdLst/>
            <a:ahLst/>
            <a:cxnLst/>
            <a:rect l="l" t="t" r="r" b="b"/>
            <a:pathLst>
              <a:path w="525730" h="414399">
                <a:moveTo>
                  <a:pt x="0" y="0"/>
                </a:moveTo>
                <a:lnTo>
                  <a:pt x="525730" y="0"/>
                </a:lnTo>
                <a:lnTo>
                  <a:pt x="525730" y="414398"/>
                </a:lnTo>
                <a:lnTo>
                  <a:pt x="0" y="4143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a:solidFill>
              <a:srgbClr val="002060"/>
            </a:solidFill>
          </a:ln>
        </p:spPr>
      </p:sp>
      <p:pic>
        <p:nvPicPr>
          <p:cNvPr id="9" name="Imagen 8">
            <a:extLst>
              <a:ext uri="{FF2B5EF4-FFF2-40B4-BE49-F238E27FC236}">
                <a16:creationId xmlns:a16="http://schemas.microsoft.com/office/drawing/2014/main" id="{5B4F14C1-4683-4F28-B80F-D54BB146F5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45" y="949529"/>
            <a:ext cx="3355802" cy="1240074"/>
          </a:xfrm>
          <a:prstGeom prst="rect">
            <a:avLst/>
          </a:prstGeom>
        </p:spPr>
      </p:pic>
    </p:spTree>
    <p:extLst>
      <p:ext uri="{BB962C8B-B14F-4D97-AF65-F5344CB8AC3E}">
        <p14:creationId xmlns:p14="http://schemas.microsoft.com/office/powerpoint/2010/main" val="148208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1375" y="823066"/>
            <a:ext cx="4135902" cy="1021813"/>
          </a:xfrm>
        </p:spPr>
        <p:txBody>
          <a:bodyPr>
            <a:normAutofit fontScale="90000"/>
          </a:bodyPr>
          <a:lstStyle/>
          <a:p>
            <a:pPr algn="ctr"/>
            <a:r>
              <a:rPr lang="es-ES" sz="3600" dirty="0">
                <a:solidFill>
                  <a:srgbClr val="002855"/>
                </a:solidFill>
                <a:latin typeface="Montserrat Classic"/>
              </a:rPr>
              <a:t>Objetivos Específicos</a:t>
            </a:r>
            <a:endParaRPr lang="en-US" sz="3600" dirty="0">
              <a:solidFill>
                <a:srgbClr val="002855"/>
              </a:solidFill>
              <a:latin typeface="Montserrat Classic"/>
            </a:endParaRPr>
          </a:p>
        </p:txBody>
      </p:sp>
      <p:sp>
        <p:nvSpPr>
          <p:cNvPr id="4" name="Rectángulo 3"/>
          <p:cNvSpPr/>
          <p:nvPr/>
        </p:nvSpPr>
        <p:spPr>
          <a:xfrm>
            <a:off x="295105" y="1092844"/>
            <a:ext cx="11128442" cy="5386090"/>
          </a:xfrm>
          <a:prstGeom prst="rect">
            <a:avLst/>
          </a:prstGeom>
        </p:spPr>
        <p:txBody>
          <a:bodyPr wrap="square">
            <a:spAutoFit/>
          </a:bodyPr>
          <a:lstStyle/>
          <a:p>
            <a:pPr marL="457200" indent="-457200">
              <a:buFont typeface="Arial" panose="020B0604020202020204" pitchFamily="34" charset="0"/>
              <a:buChar char="•"/>
            </a:pPr>
            <a:endParaRPr lang="es-ES" sz="2800" b="1" dirty="0">
              <a:solidFill>
                <a:srgbClr val="000000"/>
              </a:solidFill>
            </a:endParaRPr>
          </a:p>
          <a:p>
            <a:endParaRPr lang="es-ES" sz="2800" b="1" dirty="0">
              <a:solidFill>
                <a:srgbClr val="000000"/>
              </a:solidFill>
            </a:endParaRPr>
          </a:p>
          <a:p>
            <a:pPr marL="457200" indent="-457200">
              <a:buFont typeface="Arial" panose="020B0604020202020204" pitchFamily="34" charset="0"/>
              <a:buChar char="•"/>
            </a:pPr>
            <a:r>
              <a:rPr lang="es-ES" sz="2400" b="1" dirty="0">
                <a:solidFill>
                  <a:srgbClr val="002855"/>
                </a:solidFill>
                <a:latin typeface="Montserrat Classic"/>
              </a:rPr>
              <a:t>Capacitar</a:t>
            </a:r>
            <a:r>
              <a:rPr lang="es-ES" sz="2400" dirty="0">
                <a:solidFill>
                  <a:srgbClr val="002855"/>
                </a:solidFill>
                <a:latin typeface="Montserrat Classic"/>
              </a:rPr>
              <a:t> a un cuerpo nacional de alfabetizadores constitucionales provenientes de diversos sectores (docentes, líderes comunitarios, profesionales, estudiantes universitarios, entre otros).</a:t>
            </a:r>
          </a:p>
          <a:p>
            <a:pPr marL="457200" indent="-457200">
              <a:buFont typeface="Arial" panose="020B0604020202020204" pitchFamily="34" charset="0"/>
              <a:buChar char="•"/>
            </a:pPr>
            <a:endParaRPr lang="es-ES" sz="2400" b="1" dirty="0">
              <a:solidFill>
                <a:srgbClr val="002855"/>
              </a:solidFill>
              <a:latin typeface="Montserrat Classic"/>
            </a:endParaRPr>
          </a:p>
          <a:p>
            <a:pPr marL="457200" indent="-457200">
              <a:buFont typeface="Arial" panose="020B0604020202020204" pitchFamily="34" charset="0"/>
              <a:buChar char="•"/>
            </a:pPr>
            <a:r>
              <a:rPr lang="es-ES" sz="2400" b="1" dirty="0">
                <a:solidFill>
                  <a:srgbClr val="002855"/>
                </a:solidFill>
                <a:latin typeface="Montserrat Classic"/>
              </a:rPr>
              <a:t>Implementar</a:t>
            </a:r>
            <a:r>
              <a:rPr lang="es-ES" sz="2400" dirty="0">
                <a:solidFill>
                  <a:srgbClr val="002855"/>
                </a:solidFill>
                <a:latin typeface="Montserrat Classic"/>
              </a:rPr>
              <a:t> campañas de sensibilización a través de medios tradicionales y digitales</a:t>
            </a:r>
          </a:p>
          <a:p>
            <a:pPr marL="457200" indent="-457200">
              <a:buFont typeface="Arial" panose="020B0604020202020204" pitchFamily="34" charset="0"/>
              <a:buChar char="•"/>
            </a:pPr>
            <a:endParaRPr lang="es-ES" sz="2400" b="1" dirty="0">
              <a:solidFill>
                <a:srgbClr val="002855"/>
              </a:solidFill>
              <a:latin typeface="Montserrat Classic"/>
            </a:endParaRPr>
          </a:p>
          <a:p>
            <a:pPr marL="457200" indent="-457200">
              <a:buFont typeface="Arial" panose="020B0604020202020204" pitchFamily="34" charset="0"/>
              <a:buChar char="•"/>
            </a:pPr>
            <a:r>
              <a:rPr lang="es-ES" sz="2400" b="1" dirty="0">
                <a:solidFill>
                  <a:srgbClr val="002855"/>
                </a:solidFill>
                <a:latin typeface="Montserrat Classic"/>
              </a:rPr>
              <a:t>Crear</a:t>
            </a:r>
            <a:r>
              <a:rPr lang="es-ES" sz="2400" dirty="0">
                <a:solidFill>
                  <a:srgbClr val="002855"/>
                </a:solidFill>
                <a:latin typeface="Montserrat Classic"/>
              </a:rPr>
              <a:t> espacios de diálogo ciudadano para la reflexión crítica sobre los pilares del nuevo pacto social.</a:t>
            </a:r>
          </a:p>
          <a:p>
            <a:pPr marL="457200" indent="-457200">
              <a:buFont typeface="Arial" panose="020B0604020202020204" pitchFamily="34" charset="0"/>
              <a:buChar char="•"/>
            </a:pPr>
            <a:endParaRPr lang="es-ES" sz="2400" b="1" dirty="0">
              <a:solidFill>
                <a:srgbClr val="002855"/>
              </a:solidFill>
              <a:latin typeface="Montserrat Classic"/>
            </a:endParaRPr>
          </a:p>
          <a:p>
            <a:pPr marL="457200" indent="-457200">
              <a:buFont typeface="Arial" panose="020B0604020202020204" pitchFamily="34" charset="0"/>
              <a:buChar char="•"/>
            </a:pPr>
            <a:r>
              <a:rPr lang="es-ES" sz="2400" b="1" dirty="0">
                <a:solidFill>
                  <a:srgbClr val="002855"/>
                </a:solidFill>
                <a:latin typeface="Montserrat Classic"/>
              </a:rPr>
              <a:t>Generar</a:t>
            </a:r>
            <a:r>
              <a:rPr lang="es-ES" sz="2400" dirty="0">
                <a:solidFill>
                  <a:srgbClr val="002855"/>
                </a:solidFill>
                <a:latin typeface="Montserrat Classic"/>
              </a:rPr>
              <a:t> materiales pedagógicos y andragógicos accesibles e inclusivos en español y lenguas indígenas</a:t>
            </a:r>
            <a:r>
              <a:rPr lang="es-ES" sz="2400" dirty="0">
                <a:solidFill>
                  <a:srgbClr val="000000"/>
                </a:solidFill>
                <a:latin typeface="Montserrat Classic"/>
              </a:rPr>
              <a:t>.</a:t>
            </a:r>
            <a:endParaRPr lang="en-US" sz="2400" dirty="0">
              <a:latin typeface="Montserrat Classic"/>
            </a:endParaRPr>
          </a:p>
        </p:txBody>
      </p:sp>
      <p:sp>
        <p:nvSpPr>
          <p:cNvPr id="5" name="Menos 2">
            <a:extLst>
              <a:ext uri="{FF2B5EF4-FFF2-40B4-BE49-F238E27FC236}">
                <a16:creationId xmlns:a16="http://schemas.microsoft.com/office/drawing/2014/main" id="{73F510A0-B028-4BFB-9C7E-09781EBC4718}"/>
              </a:ext>
            </a:extLst>
          </p:cNvPr>
          <p:cNvSpPr/>
          <p:nvPr/>
        </p:nvSpPr>
        <p:spPr>
          <a:xfrm>
            <a:off x="-483201" y="6310814"/>
            <a:ext cx="13085378" cy="756745"/>
          </a:xfrm>
          <a:prstGeom prst="mathMinus">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n 5">
            <a:extLst>
              <a:ext uri="{FF2B5EF4-FFF2-40B4-BE49-F238E27FC236}">
                <a16:creationId xmlns:a16="http://schemas.microsoft.com/office/drawing/2014/main" id="{F7151D20-E539-4371-B506-471DF8F79B2F}"/>
              </a:ext>
            </a:extLst>
          </p:cNvPr>
          <p:cNvPicPr>
            <a:picLocks noChangeAspect="1"/>
          </p:cNvPicPr>
          <p:nvPr/>
        </p:nvPicPr>
        <p:blipFill>
          <a:blip r:embed="rId2"/>
          <a:stretch>
            <a:fillRect/>
          </a:stretch>
        </p:blipFill>
        <p:spPr>
          <a:xfrm>
            <a:off x="0" y="949529"/>
            <a:ext cx="2638425" cy="895350"/>
          </a:xfrm>
          <a:prstGeom prst="rect">
            <a:avLst/>
          </a:prstGeom>
        </p:spPr>
      </p:pic>
    </p:spTree>
    <p:extLst>
      <p:ext uri="{BB962C8B-B14F-4D97-AF65-F5344CB8AC3E}">
        <p14:creationId xmlns:p14="http://schemas.microsoft.com/office/powerpoint/2010/main" val="60609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4056" y="2265829"/>
            <a:ext cx="5517432" cy="2326341"/>
          </a:xfrm>
        </p:spPr>
        <p:txBody>
          <a:bodyPr>
            <a:normAutofit/>
          </a:bodyPr>
          <a:lstStyle/>
          <a:p>
            <a:pPr algn="ctr"/>
            <a:r>
              <a:rPr lang="es-ES" sz="3600" dirty="0">
                <a:solidFill>
                  <a:srgbClr val="002855"/>
                </a:solidFill>
                <a:latin typeface="Montserrat Classic"/>
              </a:rPr>
              <a:t/>
            </a:r>
            <a:br>
              <a:rPr lang="es-ES" sz="3600" dirty="0">
                <a:solidFill>
                  <a:srgbClr val="002855"/>
                </a:solidFill>
                <a:latin typeface="Montserrat Classic"/>
              </a:rPr>
            </a:br>
            <a:r>
              <a:rPr lang="es-ES" sz="3600" dirty="0" smtClean="0">
                <a:solidFill>
                  <a:srgbClr val="002855"/>
                </a:solidFill>
                <a:latin typeface="Montserrat Classic"/>
              </a:rPr>
              <a:t>¿Cuál </a:t>
            </a:r>
            <a:r>
              <a:rPr lang="es-ES" sz="3600" dirty="0">
                <a:solidFill>
                  <a:srgbClr val="002855"/>
                </a:solidFill>
                <a:latin typeface="Montserrat Classic"/>
              </a:rPr>
              <a:t>es la situación actual?</a:t>
            </a:r>
            <a:endParaRPr lang="en-US" sz="3600" dirty="0">
              <a:solidFill>
                <a:srgbClr val="002855"/>
              </a:solidFill>
              <a:latin typeface="Montserrat Classic"/>
            </a:endParaRPr>
          </a:p>
        </p:txBody>
      </p:sp>
      <p:sp>
        <p:nvSpPr>
          <p:cNvPr id="4" name="Rectángulo 3"/>
          <p:cNvSpPr/>
          <p:nvPr/>
        </p:nvSpPr>
        <p:spPr>
          <a:xfrm>
            <a:off x="416129" y="733246"/>
            <a:ext cx="11128442" cy="1323439"/>
          </a:xfrm>
          <a:prstGeom prst="rect">
            <a:avLst/>
          </a:prstGeom>
        </p:spPr>
        <p:txBody>
          <a:bodyPr wrap="square">
            <a:spAutoFit/>
          </a:bodyPr>
          <a:lstStyle/>
          <a:p>
            <a:pPr marL="457200" indent="-457200">
              <a:buFont typeface="Arial" panose="020B0604020202020204" pitchFamily="34" charset="0"/>
              <a:buChar char="•"/>
            </a:pPr>
            <a:endParaRPr lang="es-ES" sz="2800" b="1" dirty="0">
              <a:solidFill>
                <a:srgbClr val="000000"/>
              </a:solidFill>
            </a:endParaRPr>
          </a:p>
          <a:p>
            <a:endParaRPr lang="es-ES" sz="2800" b="1" dirty="0">
              <a:solidFill>
                <a:srgbClr val="000000"/>
              </a:solidFill>
            </a:endParaRPr>
          </a:p>
          <a:p>
            <a:pPr marL="457200" indent="-457200">
              <a:buFont typeface="Arial" panose="020B0604020202020204" pitchFamily="34" charset="0"/>
              <a:buChar char="•"/>
            </a:pPr>
            <a:endParaRPr lang="es-ES" sz="2400" b="1" dirty="0">
              <a:solidFill>
                <a:srgbClr val="002855"/>
              </a:solidFill>
              <a:latin typeface="Montserrat Classic"/>
            </a:endParaRPr>
          </a:p>
        </p:txBody>
      </p:sp>
      <p:sp>
        <p:nvSpPr>
          <p:cNvPr id="5" name="Menos 2">
            <a:extLst>
              <a:ext uri="{FF2B5EF4-FFF2-40B4-BE49-F238E27FC236}">
                <a16:creationId xmlns:a16="http://schemas.microsoft.com/office/drawing/2014/main" id="{73F510A0-B028-4BFB-9C7E-09781EBC4718}"/>
              </a:ext>
            </a:extLst>
          </p:cNvPr>
          <p:cNvSpPr/>
          <p:nvPr/>
        </p:nvSpPr>
        <p:spPr>
          <a:xfrm>
            <a:off x="-483201" y="6310814"/>
            <a:ext cx="13085378" cy="756745"/>
          </a:xfrm>
          <a:prstGeom prst="mathMinus">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n 5">
            <a:extLst>
              <a:ext uri="{FF2B5EF4-FFF2-40B4-BE49-F238E27FC236}">
                <a16:creationId xmlns:a16="http://schemas.microsoft.com/office/drawing/2014/main" id="{13136F99-242B-43A5-AF9C-60303C9AF1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689" y="1042609"/>
            <a:ext cx="3310193" cy="1223220"/>
          </a:xfrm>
          <a:prstGeom prst="rect">
            <a:avLst/>
          </a:prstGeom>
        </p:spPr>
      </p:pic>
    </p:spTree>
    <p:extLst>
      <p:ext uri="{BB962C8B-B14F-4D97-AF65-F5344CB8AC3E}">
        <p14:creationId xmlns:p14="http://schemas.microsoft.com/office/powerpoint/2010/main" val="801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224455" y="959682"/>
            <a:ext cx="9743090" cy="359073"/>
          </a:xfrm>
          <a:prstGeom prst="rect">
            <a:avLst/>
          </a:prstGeom>
        </p:spPr>
        <p:txBody>
          <a:bodyPr wrap="square" lIns="0" tIns="0" rIns="0" bIns="0" rtlCol="0" anchor="t">
            <a:spAutoFit/>
          </a:bodyPr>
          <a:lstStyle/>
          <a:p>
            <a:pPr>
              <a:lnSpc>
                <a:spcPts val="2800"/>
              </a:lnSpc>
            </a:pPr>
            <a:r>
              <a:rPr lang="es-PA" sz="2333" b="1" spc="70" dirty="0">
                <a:solidFill>
                  <a:srgbClr val="FFFFFF"/>
                </a:solidFill>
                <a:latin typeface="Fira Sans Semi-Bold"/>
                <a:ea typeface="Fira Sans Semi-Bold"/>
                <a:cs typeface="Fira Sans Semi-Bold"/>
                <a:sym typeface="Fira Sans Semi-Bold"/>
              </a:rPr>
              <a:t>. 488 del 28 de agosto de 2024. SEPRESAC</a:t>
            </a:r>
            <a:endParaRPr lang="en-US" sz="2333" b="1" spc="70" dirty="0">
              <a:solidFill>
                <a:srgbClr val="FFFFFF"/>
              </a:solidFill>
              <a:latin typeface="Fira Sans Semi-Bold"/>
              <a:ea typeface="Fira Sans Semi-Bold"/>
              <a:cs typeface="Fira Sans Semi-Bold"/>
              <a:sym typeface="Fira Sans Semi-Bold"/>
            </a:endParaRPr>
          </a:p>
        </p:txBody>
      </p:sp>
      <p:grpSp>
        <p:nvGrpSpPr>
          <p:cNvPr id="16" name="Group 16"/>
          <p:cNvGrpSpPr/>
          <p:nvPr/>
        </p:nvGrpSpPr>
        <p:grpSpPr>
          <a:xfrm>
            <a:off x="4162795" y="907952"/>
            <a:ext cx="8385728" cy="2521048"/>
            <a:chOff x="-4967544" y="-1466839"/>
            <a:chExt cx="20743624" cy="5042099"/>
          </a:xfrm>
        </p:grpSpPr>
        <p:sp>
          <p:nvSpPr>
            <p:cNvPr id="17" name="TextBox 17"/>
            <p:cNvSpPr txBox="1"/>
            <p:nvPr/>
          </p:nvSpPr>
          <p:spPr>
            <a:xfrm>
              <a:off x="-4967544" y="-1466839"/>
              <a:ext cx="10180787" cy="782394"/>
            </a:xfrm>
            <a:prstGeom prst="rect">
              <a:avLst/>
            </a:prstGeom>
          </p:spPr>
          <p:txBody>
            <a:bodyPr wrap="square" lIns="0" tIns="0" rIns="0" bIns="0" rtlCol="0" anchor="t">
              <a:spAutoFit/>
            </a:bodyPr>
            <a:lstStyle/>
            <a:p>
              <a:pPr algn="ctr">
                <a:lnSpc>
                  <a:spcPts val="2800"/>
                </a:lnSpc>
              </a:pPr>
              <a:r>
                <a:rPr lang="en-US" sz="3600" b="1" spc="70" dirty="0">
                  <a:solidFill>
                    <a:srgbClr val="002060"/>
                  </a:solidFill>
                  <a:latin typeface="Fira Sans Semi-Bold"/>
                  <a:ea typeface="Fira Sans Semi-Bold"/>
                  <a:cs typeface="Fira Sans Semi-Bold"/>
                  <a:sym typeface="Fira Sans Semi-Bold"/>
                </a:rPr>
                <a:t>SITUACIÓN ACTUAL</a:t>
              </a:r>
            </a:p>
          </p:txBody>
        </p:sp>
        <p:sp>
          <p:nvSpPr>
            <p:cNvPr id="18" name="TextBox 18"/>
            <p:cNvSpPr txBox="1"/>
            <p:nvPr/>
          </p:nvSpPr>
          <p:spPr>
            <a:xfrm>
              <a:off x="4557933" y="164834"/>
              <a:ext cx="6035619" cy="655436"/>
            </a:xfrm>
            <a:prstGeom prst="rect">
              <a:avLst/>
            </a:prstGeom>
          </p:spPr>
          <p:txBody>
            <a:bodyPr lIns="0" tIns="0" rIns="0" bIns="0" rtlCol="0" anchor="t">
              <a:spAutoFit/>
            </a:bodyPr>
            <a:lstStyle/>
            <a:p>
              <a:pPr algn="ctr">
                <a:lnSpc>
                  <a:spcPts val="2800"/>
                </a:lnSpc>
              </a:pPr>
              <a:endParaRPr lang="en-US" sz="2000" b="1" spc="10" dirty="0">
                <a:solidFill>
                  <a:srgbClr val="A066CB"/>
                </a:solidFill>
                <a:latin typeface="Fira Sans Medium"/>
                <a:ea typeface="Fira Sans Medium"/>
                <a:cs typeface="Fira Sans Medium"/>
                <a:sym typeface="Fira Sans Medium"/>
              </a:endParaRPr>
            </a:p>
          </p:txBody>
        </p:sp>
        <p:sp>
          <p:nvSpPr>
            <p:cNvPr id="19" name="TextBox 19"/>
            <p:cNvSpPr txBox="1"/>
            <p:nvPr/>
          </p:nvSpPr>
          <p:spPr>
            <a:xfrm>
              <a:off x="1560572" y="1253341"/>
              <a:ext cx="14215508" cy="2321919"/>
            </a:xfrm>
            <a:prstGeom prst="rect">
              <a:avLst/>
            </a:prstGeom>
          </p:spPr>
          <p:txBody>
            <a:bodyPr wrap="square" lIns="0" tIns="0" rIns="0" bIns="0" rtlCol="0" anchor="t">
              <a:spAutoFit/>
            </a:bodyPr>
            <a:lstStyle/>
            <a:p>
              <a:pPr marL="285750" indent="-285750">
                <a:lnSpc>
                  <a:spcPts val="2263"/>
                </a:lnSpc>
                <a:buFont typeface="Arial" panose="020B0604020202020204" pitchFamily="34" charset="0"/>
                <a:buChar char="•"/>
              </a:pPr>
              <a:endParaRPr lang="es-PA" sz="1616" spc="8"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sym typeface="Fira Sans Light"/>
              </a:endParaRPr>
            </a:p>
            <a:p>
              <a:pPr marL="285750" indent="-285750">
                <a:lnSpc>
                  <a:spcPts val="2263"/>
                </a:lnSpc>
                <a:buFont typeface="Arial" panose="020B0604020202020204" pitchFamily="34" charset="0"/>
                <a:buChar char="•"/>
              </a:pPr>
              <a:endParaRPr lang="es-PA" sz="1616" spc="8" dirty="0">
                <a:solidFill>
                  <a:srgbClr val="000000"/>
                </a:solidFill>
                <a:latin typeface="Fira Sans Light"/>
                <a:ea typeface="Fira Sans Light"/>
                <a:cs typeface="Fira Sans Light"/>
                <a:sym typeface="Fira Sans Light"/>
              </a:endParaRPr>
            </a:p>
            <a:p>
              <a:pPr marL="285750" indent="-285750">
                <a:lnSpc>
                  <a:spcPts val="2263"/>
                </a:lnSpc>
                <a:buFont typeface="Arial" panose="020B0604020202020204" pitchFamily="34" charset="0"/>
                <a:buChar char="•"/>
              </a:pPr>
              <a:endParaRPr lang="es-PA" sz="1616" spc="8" dirty="0">
                <a:solidFill>
                  <a:srgbClr val="000000"/>
                </a:solidFill>
                <a:latin typeface="Fira Sans Light"/>
                <a:ea typeface="Fira Sans Light"/>
                <a:cs typeface="Fira Sans Light"/>
                <a:sym typeface="Fira Sans Light"/>
              </a:endParaRPr>
            </a:p>
            <a:p>
              <a:pPr marL="285750" indent="-285750">
                <a:lnSpc>
                  <a:spcPts val="2263"/>
                </a:lnSpc>
                <a:buFont typeface="Arial" panose="020B0604020202020204" pitchFamily="34" charset="0"/>
                <a:buChar char="•"/>
              </a:pPr>
              <a:endParaRPr lang="en-US" sz="1616" spc="8" dirty="0">
                <a:solidFill>
                  <a:srgbClr val="000000"/>
                </a:solidFill>
                <a:latin typeface="Fira Sans Light"/>
                <a:ea typeface="Fira Sans Light"/>
                <a:cs typeface="Fira Sans Light"/>
                <a:sym typeface="Fira Sans Light"/>
              </a:endParaRPr>
            </a:p>
          </p:txBody>
        </p:sp>
      </p:grpSp>
      <p:sp>
        <p:nvSpPr>
          <p:cNvPr id="28" name="TextBox 9">
            <a:extLst>
              <a:ext uri="{FF2B5EF4-FFF2-40B4-BE49-F238E27FC236}">
                <a16:creationId xmlns:a16="http://schemas.microsoft.com/office/drawing/2014/main" id="{392E2615-8098-41D6-B5A3-E63DBA793B08}"/>
              </a:ext>
            </a:extLst>
          </p:cNvPr>
          <p:cNvSpPr txBox="1"/>
          <p:nvPr/>
        </p:nvSpPr>
        <p:spPr>
          <a:xfrm>
            <a:off x="1026459" y="2249912"/>
            <a:ext cx="10139082" cy="1823833"/>
          </a:xfrm>
          <a:prstGeom prst="rect">
            <a:avLst/>
          </a:prstGeom>
        </p:spPr>
        <p:txBody>
          <a:bodyPr wrap="square" lIns="0" tIns="0" rIns="0" bIns="0" rtlCol="0" anchor="t">
            <a:spAutoFit/>
          </a:bodyPr>
          <a:lstStyle/>
          <a:p>
            <a:pPr algn="just" defTabSz="914400">
              <a:lnSpc>
                <a:spcPts val="2399"/>
              </a:lnSpc>
            </a:pPr>
            <a:r>
              <a:rPr lang="en-US" sz="2000" b="1" spc="15" dirty="0">
                <a:solidFill>
                  <a:srgbClr val="002060"/>
                </a:solidFill>
                <a:latin typeface="Montserrat Classic"/>
                <a:ea typeface="Montserrat Light"/>
                <a:cs typeface="Montserrat Light"/>
                <a:sym typeface="Montserrat Light"/>
              </a:rPr>
              <a:t>1. </a:t>
            </a:r>
            <a:r>
              <a:rPr lang="en-US" sz="2000" b="1" spc="15" dirty="0" err="1">
                <a:solidFill>
                  <a:srgbClr val="002060"/>
                </a:solidFill>
                <a:latin typeface="Montserrat Classic"/>
                <a:ea typeface="Montserrat Light"/>
                <a:cs typeface="Montserrat Light"/>
                <a:sym typeface="Montserrat Light"/>
              </a:rPr>
              <a:t>Poca</a:t>
            </a:r>
            <a:r>
              <a:rPr lang="en-US" sz="2000" b="1" spc="15" dirty="0">
                <a:solidFill>
                  <a:srgbClr val="002060"/>
                </a:solidFill>
                <a:latin typeface="Montserrat Classic"/>
                <a:ea typeface="Montserrat Light"/>
                <a:cs typeface="Montserrat Light"/>
                <a:sym typeface="Montserrat Light"/>
              </a:rPr>
              <a:t> </a:t>
            </a:r>
            <a:r>
              <a:rPr lang="es-PA" sz="2000" b="1" spc="15" dirty="0">
                <a:solidFill>
                  <a:srgbClr val="002855"/>
                </a:solidFill>
                <a:latin typeface="Montserrat Classic"/>
                <a:ea typeface="Montserrat Light"/>
                <a:cs typeface="Montserrat Light"/>
                <a:sym typeface="Montserrat Light"/>
              </a:rPr>
              <a:t>participación</a:t>
            </a:r>
            <a:r>
              <a:rPr lang="en-US" sz="2000" b="1" spc="15" dirty="0">
                <a:solidFill>
                  <a:srgbClr val="002855"/>
                </a:solidFill>
                <a:latin typeface="Montserrat Classic"/>
                <a:ea typeface="Montserrat Light"/>
                <a:cs typeface="Montserrat Light"/>
                <a:sym typeface="Montserrat Light"/>
              </a:rPr>
              <a:t> </a:t>
            </a:r>
            <a:r>
              <a:rPr lang="es-PA" sz="2000" b="1" spc="15" dirty="0">
                <a:solidFill>
                  <a:srgbClr val="002855"/>
                </a:solidFill>
                <a:latin typeface="Montserrat Classic"/>
                <a:ea typeface="Montserrat Light"/>
                <a:cs typeface="Montserrat Light"/>
                <a:sym typeface="Montserrat Light"/>
              </a:rPr>
              <a:t>ciudadana</a:t>
            </a:r>
            <a:r>
              <a:rPr lang="es-PA" sz="2000" spc="15" dirty="0">
                <a:solidFill>
                  <a:srgbClr val="002855"/>
                </a:solidFill>
                <a:latin typeface="Montserrat Classic"/>
                <a:ea typeface="Montserrat Light"/>
                <a:cs typeface="Montserrat Light"/>
                <a:sym typeface="Montserrat Light"/>
              </a:rPr>
              <a:t>:</a:t>
            </a:r>
            <a:r>
              <a:rPr lang="es-ES" sz="2000" spc="15" dirty="0">
                <a:solidFill>
                  <a:srgbClr val="002855"/>
                </a:solidFill>
                <a:latin typeface="Montserrat Classic"/>
                <a:ea typeface="Montserrat Light"/>
                <a:cs typeface="Montserrat Light"/>
                <a:sym typeface="Montserrat Light"/>
              </a:rPr>
              <a:t> ha  ido en aumento, especialmente en el contexto de movimientos sociales y protestas. Sin embargo, la participación en procesos políticos formales, como elecciones y consultas comunitarias, a menudo es baja. Las plataformas digitales han comenzado a jugar un rol importante en la movilización y participación de los ciudadanos, especialmente entre los jóvenes.</a:t>
            </a:r>
            <a:endParaRPr lang="en-US" sz="2000" spc="15" dirty="0">
              <a:solidFill>
                <a:srgbClr val="002855"/>
              </a:solidFill>
              <a:latin typeface="Montserrat Classic"/>
              <a:ea typeface="Montserrat Light"/>
              <a:cs typeface="Montserrat Light"/>
              <a:sym typeface="Montserrat Light"/>
            </a:endParaRPr>
          </a:p>
          <a:p>
            <a:pPr algn="just" defTabSz="914400">
              <a:lnSpc>
                <a:spcPts val="2399"/>
              </a:lnSpc>
            </a:pPr>
            <a:endParaRPr lang="en-US" sz="1599" spc="15" dirty="0">
              <a:solidFill>
                <a:srgbClr val="F8FBFD"/>
              </a:solidFill>
              <a:latin typeface="Montserrat Light"/>
              <a:ea typeface="Montserrat Light"/>
              <a:cs typeface="Montserrat Light"/>
              <a:sym typeface="Montserrat Light"/>
            </a:endParaRPr>
          </a:p>
        </p:txBody>
      </p:sp>
      <p:sp>
        <p:nvSpPr>
          <p:cNvPr id="7" name="Estrella: 5 puntas 6">
            <a:extLst>
              <a:ext uri="{FF2B5EF4-FFF2-40B4-BE49-F238E27FC236}">
                <a16:creationId xmlns:a16="http://schemas.microsoft.com/office/drawing/2014/main" id="{3363DCFB-8BF4-4967-AF1B-C88624E9B13B}"/>
              </a:ext>
            </a:extLst>
          </p:cNvPr>
          <p:cNvSpPr/>
          <p:nvPr/>
        </p:nvSpPr>
        <p:spPr>
          <a:xfrm>
            <a:off x="319292" y="1152773"/>
            <a:ext cx="391690" cy="296199"/>
          </a:xfrm>
          <a:prstGeom prst="star5">
            <a:avLst/>
          </a:prstGeom>
          <a:solidFill>
            <a:srgbClr val="CBA0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solidFill>
                <a:srgbClr val="002855"/>
              </a:solidFill>
              <a:highlight>
                <a:srgbClr val="000080"/>
              </a:highlight>
            </a:endParaRPr>
          </a:p>
        </p:txBody>
      </p:sp>
      <p:pic>
        <p:nvPicPr>
          <p:cNvPr id="15" name="Imagen 14">
            <a:extLst>
              <a:ext uri="{FF2B5EF4-FFF2-40B4-BE49-F238E27FC236}">
                <a16:creationId xmlns:a16="http://schemas.microsoft.com/office/drawing/2014/main" id="{8A0C5F1A-970A-4A89-9243-11783CDAD79D}"/>
              </a:ext>
            </a:extLst>
          </p:cNvPr>
          <p:cNvPicPr>
            <a:picLocks noChangeAspect="1"/>
          </p:cNvPicPr>
          <p:nvPr/>
        </p:nvPicPr>
        <p:blipFill>
          <a:blip r:embed="rId2"/>
          <a:stretch>
            <a:fillRect/>
          </a:stretch>
        </p:blipFill>
        <p:spPr>
          <a:xfrm>
            <a:off x="0" y="949529"/>
            <a:ext cx="2638425" cy="895350"/>
          </a:xfrm>
          <a:prstGeom prst="rect">
            <a:avLst/>
          </a:prstGeom>
        </p:spPr>
      </p:pic>
      <p:sp>
        <p:nvSpPr>
          <p:cNvPr id="2" name="Rectángulo 1">
            <a:extLst>
              <a:ext uri="{FF2B5EF4-FFF2-40B4-BE49-F238E27FC236}">
                <a16:creationId xmlns:a16="http://schemas.microsoft.com/office/drawing/2014/main" id="{56D7695E-1AD3-4447-A1E4-2FDC867ECF91}"/>
              </a:ext>
            </a:extLst>
          </p:cNvPr>
          <p:cNvSpPr/>
          <p:nvPr/>
        </p:nvSpPr>
        <p:spPr>
          <a:xfrm>
            <a:off x="909919" y="4351197"/>
            <a:ext cx="10255622" cy="1307409"/>
          </a:xfrm>
          <a:prstGeom prst="rect">
            <a:avLst/>
          </a:prstGeom>
        </p:spPr>
        <p:txBody>
          <a:bodyPr wrap="square">
            <a:spAutoFit/>
          </a:bodyPr>
          <a:lstStyle/>
          <a:p>
            <a:pPr algn="just" defTabSz="914400">
              <a:lnSpc>
                <a:spcPts val="2399"/>
              </a:lnSpc>
            </a:pPr>
            <a:r>
              <a:rPr lang="es-ES" sz="2000" b="1" spc="15" dirty="0">
                <a:solidFill>
                  <a:srgbClr val="002855"/>
                </a:solidFill>
                <a:latin typeface="Montserrat Classic"/>
                <a:ea typeface="Montserrat Light"/>
                <a:cs typeface="Montserrat Light"/>
                <a:sym typeface="Montserrat Light"/>
              </a:rPr>
              <a:t>2. Educación Cívica Insuficiente</a:t>
            </a:r>
            <a:r>
              <a:rPr lang="es-ES" sz="2000" spc="15" dirty="0">
                <a:solidFill>
                  <a:srgbClr val="002855"/>
                </a:solidFill>
                <a:latin typeface="Montserrat Classic"/>
                <a:ea typeface="Montserrat Light"/>
                <a:cs typeface="Montserrat Light"/>
                <a:sym typeface="Montserrat Light"/>
              </a:rPr>
              <a:t>: La educación formal en derechos humanos, ciudadanía y participación política puede no ser suficiente o estar ausente en los planes de estudio, lo que contribuye a un desconocimiento0 generalizado.</a:t>
            </a:r>
            <a:endParaRPr lang="en-US" sz="2000" spc="15" dirty="0">
              <a:solidFill>
                <a:srgbClr val="002855"/>
              </a:solidFill>
              <a:latin typeface="Montserrat Classic"/>
              <a:ea typeface="Montserrat Light"/>
              <a:cs typeface="Montserrat Light"/>
              <a:sym typeface="Montserrat Light"/>
            </a:endParaRPr>
          </a:p>
          <a:p>
            <a:pPr algn="just" defTabSz="914400">
              <a:lnSpc>
                <a:spcPts val="2399"/>
              </a:lnSpc>
            </a:pPr>
            <a:endParaRPr lang="en-US" spc="15" dirty="0">
              <a:solidFill>
                <a:srgbClr val="002855"/>
              </a:solidFill>
              <a:latin typeface="Montserrat Classic"/>
              <a:ea typeface="Montserrat Light"/>
              <a:cs typeface="Montserrat Light"/>
              <a:sym typeface="Montserrat Light"/>
            </a:endParaRPr>
          </a:p>
        </p:txBody>
      </p:sp>
    </p:spTree>
    <p:extLst>
      <p:ext uri="{BB962C8B-B14F-4D97-AF65-F5344CB8AC3E}">
        <p14:creationId xmlns:p14="http://schemas.microsoft.com/office/powerpoint/2010/main" val="797645735"/>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90254</TotalTime>
  <Words>2567</Words>
  <Application>Microsoft Office PowerPoint</Application>
  <PresentationFormat>Panorámica</PresentationFormat>
  <Paragraphs>363</Paragraphs>
  <Slides>54</Slides>
  <Notes>1</Notes>
  <HiddenSlides>2</HiddenSlides>
  <MMClips>0</MMClips>
  <ScaleCrop>false</ScaleCrop>
  <HeadingPairs>
    <vt:vector size="6" baseType="variant">
      <vt:variant>
        <vt:lpstr>Fuentes usadas</vt:lpstr>
      </vt:variant>
      <vt:variant>
        <vt:i4>14</vt:i4>
      </vt:variant>
      <vt:variant>
        <vt:lpstr>Tema</vt:lpstr>
      </vt:variant>
      <vt:variant>
        <vt:i4>2</vt:i4>
      </vt:variant>
      <vt:variant>
        <vt:lpstr>Títulos de diapositiva</vt:lpstr>
      </vt:variant>
      <vt:variant>
        <vt:i4>54</vt:i4>
      </vt:variant>
    </vt:vector>
  </HeadingPairs>
  <TitlesOfParts>
    <vt:vector size="70" baseType="lpstr">
      <vt:lpstr>Arial</vt:lpstr>
      <vt:lpstr>Bookman Old Style</vt:lpstr>
      <vt:lpstr>Calibri</vt:lpstr>
      <vt:lpstr>Calibri Light</vt:lpstr>
      <vt:lpstr>Fira Sans Light</vt:lpstr>
      <vt:lpstr>Fira Sans Medium</vt:lpstr>
      <vt:lpstr>Fira Sans Semi-Bold</vt:lpstr>
      <vt:lpstr>Montserrat Classic</vt:lpstr>
      <vt:lpstr>Montserrat Classic Bold</vt:lpstr>
      <vt:lpstr>Montserrat Light</vt:lpstr>
      <vt:lpstr>Montserrat Light Bold</vt:lpstr>
      <vt:lpstr>NonBreakingSpaceOverride</vt:lpstr>
      <vt:lpstr>Script MT Bold</vt:lpstr>
      <vt:lpstr>Wingdings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Objetivos Generales</vt:lpstr>
      <vt:lpstr>Objetivos Específicos</vt:lpstr>
      <vt:lpstr> ¿Cuál es la situación actual?</vt:lpstr>
      <vt:lpstr>Presentación de PowerPoint</vt:lpstr>
      <vt:lpstr>Presentación de PowerPoint</vt:lpstr>
      <vt:lpstr>Con esta situación actual planteada ……..cuales son nuestros desafíos? </vt:lpstr>
      <vt:lpstr>Presentación de PowerPoint</vt:lpstr>
      <vt:lpstr>Presentación de PowerPoint</vt:lpstr>
      <vt:lpstr>Presentación de PowerPoint</vt:lpstr>
      <vt:lpstr>Como sociedad como enfrentamos estos desafíos planteados?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Ejes Estratégicos</vt:lpstr>
      <vt:lpstr>2. Movilización Comunitaria</vt:lpstr>
      <vt:lpstr>3. Sensibilización y Comunicación</vt:lpstr>
      <vt:lpstr>4. Monitoreo y Evaluación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Estrella</dc:creator>
  <cp:lastModifiedBy>Delmiro Quiroga</cp:lastModifiedBy>
  <cp:revision>252</cp:revision>
  <cp:lastPrinted>2025-01-24T00:54:54Z</cp:lastPrinted>
  <dcterms:created xsi:type="dcterms:W3CDTF">2016-07-04T15:14:42Z</dcterms:created>
  <dcterms:modified xsi:type="dcterms:W3CDTF">2026-04-28T16:23:04Z</dcterms:modified>
</cp:coreProperties>
</file>